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4"/>
    <p:sldMasterId id="2147483691" r:id="rId5"/>
  </p:sldMasterIdLst>
  <p:notesMasterIdLst>
    <p:notesMasterId r:id="rId22"/>
  </p:notesMasterIdLst>
  <p:sldIdLst>
    <p:sldId id="256" r:id="rId6"/>
    <p:sldId id="460" r:id="rId7"/>
    <p:sldId id="461" r:id="rId8"/>
    <p:sldId id="462" r:id="rId9"/>
    <p:sldId id="492" r:id="rId10"/>
    <p:sldId id="509" r:id="rId11"/>
    <p:sldId id="268" r:id="rId12"/>
    <p:sldId id="508" r:id="rId13"/>
    <p:sldId id="263" r:id="rId14"/>
    <p:sldId id="258" r:id="rId15"/>
    <p:sldId id="264" r:id="rId16"/>
    <p:sldId id="257" r:id="rId17"/>
    <p:sldId id="269" r:id="rId18"/>
    <p:sldId id="270" r:id="rId19"/>
    <p:sldId id="510" r:id="rId20"/>
    <p:sldId id="27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83D"/>
    <a:srgbClr val="D7D2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10" autoAdjust="0"/>
    <p:restoredTop sz="95033" autoAdjust="0"/>
  </p:normalViewPr>
  <p:slideViewPr>
    <p:cSldViewPr>
      <p:cViewPr varScale="1">
        <p:scale>
          <a:sx n="111" d="100"/>
          <a:sy n="111" d="100"/>
        </p:scale>
        <p:origin x="726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53635F-7A67-4CBE-8D61-D4640491CA2A}" type="datetimeFigureOut">
              <a:rPr lang="en-US" smtClean="0"/>
              <a:pPr/>
              <a:t>8/15/2025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08BFB7-A97A-457D-BC0C-9E3C535FBB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966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1840D0-8731-4F3E-9150-3672F170B63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4942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08BFB7-A97A-457D-BC0C-9E3C535FBB5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8814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08BFB7-A97A-457D-BC0C-9E3C535FBB5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2172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08BFB7-A97A-457D-BC0C-9E3C535FBB5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1991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50084C-5203-3B0F-69B8-29DC400FF9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835A96-A583-098F-C1A4-F219FE2177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5FCCA8-03DF-91B1-6C49-4E855D4B1E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82988F-A601-4706-906D-D604771BE9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08BFB7-A97A-457D-BC0C-9E3C535FBB5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037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8BFB7-A97A-457D-BC0C-9E3C535FBB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18289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4604C1-3A3A-1089-71AE-0B06EE51D9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9F3747-3D23-A027-733C-AA6A1A89F0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60363" y="685800"/>
            <a:ext cx="6137275" cy="345281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C182A2-2393-8AB8-F469-E20B8D45EE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41B6CF-FB66-CA10-3341-3114712BEB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1840D0-8731-4F3E-9150-3672F170B63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64660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685800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1840D0-8731-4F3E-9150-3672F170B631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781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1840D0-8731-4F3E-9150-3672F170B63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5331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1840D0-8731-4F3E-9150-3672F170B63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9944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8BFB7-A97A-457D-BC0C-9E3C535FBB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4546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61C830-93E3-4335-BE72-15783E67015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7849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C84542-664D-6499-7D29-D06BFAD48F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ADCBCF-EA28-C719-DFB0-DE1B20390A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D008BA-72E6-B87E-457D-C007E9CB1F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F90902-AC61-0C70-B72E-F505E5D1F4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61C830-93E3-4335-BE72-15783E67015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72330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8BFB7-A97A-457D-BC0C-9E3C535FBB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18289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685800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1840D0-8731-4F3E-9150-3672F170B63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57559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08BFB7-A97A-457D-BC0C-9E3C535FBB5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68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11">
            <a:extLst>
              <a:ext uri="{FF2B5EF4-FFF2-40B4-BE49-F238E27FC236}">
                <a16:creationId xmlns:a16="http://schemas.microsoft.com/office/drawing/2014/main" id="{15AE573C-64BB-43E9-A27C-E1E3A20B1A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2981" y="654965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Klavika Lt" panose="02000000000000000000" pitchFamily="50" charset="0"/>
              </a:defRPr>
            </a:lvl1pPr>
          </a:lstStyle>
          <a:p>
            <a:fld id="{7BD8BC7C-3AC5-4E33-9DDA-E9EA8B82FB1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4735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17384-D216-4B57-AC69-D15818103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C376C5-D733-4A98-8D91-20C0EF176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id="{8B05065D-AD77-4E8C-9F5B-1DB6610E13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5819" y="6539024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Klavika Bd" panose="02000803050000020004" pitchFamily="50" charset="0"/>
              </a:defRPr>
            </a:lvl1pPr>
          </a:lstStyle>
          <a:p>
            <a:r>
              <a:rPr lang="en-GB" dirty="0"/>
              <a:t>2020 Annual Report</a:t>
            </a:r>
          </a:p>
        </p:txBody>
      </p:sp>
      <p:sp>
        <p:nvSpPr>
          <p:cNvPr id="8" name="Slide Number Placeholder 11">
            <a:extLst>
              <a:ext uri="{FF2B5EF4-FFF2-40B4-BE49-F238E27FC236}">
                <a16:creationId xmlns:a16="http://schemas.microsoft.com/office/drawing/2014/main" id="{6BD78D9F-AB78-4820-9EB9-41980BB6CF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2981" y="6539024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Klavika Lt" panose="02000000000000000000" pitchFamily="50" charset="0"/>
              </a:defRPr>
            </a:lvl1pPr>
          </a:lstStyle>
          <a:p>
            <a:fld id="{7BD8BC7C-3AC5-4E33-9DDA-E9EA8B82FB1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4680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A145BD-895F-493A-8163-B2AC2BB83D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8BE5B9-D9F3-422E-BAB4-5DDC6756E6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id="{596171FB-4AB5-4997-8993-EF172C80C6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5819" y="6549657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bg1"/>
                </a:solidFill>
                <a:latin typeface="Klavika Bd" panose="02000803050000020004" pitchFamily="50" charset="0"/>
              </a:defRPr>
            </a:lvl1pPr>
          </a:lstStyle>
          <a:p>
            <a:r>
              <a:rPr lang="en-GB" dirty="0"/>
              <a:t>2020 Annual Report</a:t>
            </a:r>
          </a:p>
        </p:txBody>
      </p:sp>
      <p:sp>
        <p:nvSpPr>
          <p:cNvPr id="8" name="Slide Number Placeholder 11">
            <a:extLst>
              <a:ext uri="{FF2B5EF4-FFF2-40B4-BE49-F238E27FC236}">
                <a16:creationId xmlns:a16="http://schemas.microsoft.com/office/drawing/2014/main" id="{3185580A-07E7-4293-A622-68B9E6B03A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2981" y="654965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Klavika Lt" panose="02000000000000000000" pitchFamily="50" charset="0"/>
              </a:defRPr>
            </a:lvl1pPr>
          </a:lstStyle>
          <a:p>
            <a:fld id="{7BD8BC7C-3AC5-4E33-9DDA-E9EA8B82FB1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90985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9658" y="838200"/>
            <a:ext cx="10121500" cy="16764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lnSpc>
                <a:spcPct val="110000"/>
              </a:lnSpc>
              <a:defRPr sz="5000" b="0" cap="none" spc="1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135" y="2696289"/>
            <a:ext cx="10160000" cy="24622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600" b="1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 flipV="1">
            <a:off x="1219200" y="2590800"/>
            <a:ext cx="9753600" cy="0"/>
          </a:xfrm>
          <a:prstGeom prst="line">
            <a:avLst/>
          </a:prstGeom>
          <a:ln w="3175"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V="1">
            <a:off x="1219200" y="3048000"/>
            <a:ext cx="9753600" cy="0"/>
          </a:xfrm>
          <a:prstGeom prst="line">
            <a:avLst/>
          </a:prstGeom>
          <a:ln w="3175"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1054502" y="6324600"/>
            <a:ext cx="4127100" cy="228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3F528397-F874-445B-BE8F-848615000AB2}" type="datetime4">
              <a:rPr lang="en-US" sz="900" b="1" cap="all" spc="100" baseline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pPr algn="l"/>
              <a:t>August 15, 2025</a:t>
            </a:fld>
            <a:endParaRPr lang="en-US" sz="900" b="1" cap="all" spc="100" baseline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248909"/>
      </p:ext>
    </p:extLst>
  </p:cSld>
  <p:clrMapOvr>
    <a:masterClrMapping/>
  </p:clrMapOvr>
  <p:transition>
    <p:fade/>
  </p:transition>
  <p:hf sldNum="0"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11">
            <a:extLst>
              <a:ext uri="{FF2B5EF4-FFF2-40B4-BE49-F238E27FC236}">
                <a16:creationId xmlns:a16="http://schemas.microsoft.com/office/drawing/2014/main" id="{15AE573C-64BB-43E9-A27C-E1E3A20B1A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2981" y="6549655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bg1"/>
                </a:solidFill>
                <a:latin typeface="Klavika Lt" panose="02000000000000000000" pitchFamily="50" charset="0"/>
              </a:defRPr>
            </a:lvl1pPr>
          </a:lstStyle>
          <a:p>
            <a:fld id="{7BD8BC7C-3AC5-4E33-9DDA-E9EA8B82FB1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83704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0FDA9-633C-43DB-9C59-5FC22511E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C8CCEB-51BE-4A0C-B3B0-4A1FF444D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Slide Number Placeholder 11">
            <a:extLst>
              <a:ext uri="{FF2B5EF4-FFF2-40B4-BE49-F238E27FC236}">
                <a16:creationId xmlns:a16="http://schemas.microsoft.com/office/drawing/2014/main" id="{307D17F1-77FB-48FE-BAD7-6E70D8153C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2981" y="653902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Klavika Lt" panose="02000000000000000000" pitchFamily="50" charset="0"/>
              </a:defRPr>
            </a:lvl1pPr>
          </a:lstStyle>
          <a:p>
            <a:fld id="{7BD8BC7C-3AC5-4E33-9DDA-E9EA8B82FB1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41607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E342C-9EEB-4F72-990F-F8C1645E0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EE2831-2232-4A45-A281-78417F57F7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7184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93EC9-D807-4543-B702-60556C2A9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EE29C-8A7F-4504-8651-11EED9DFF2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6C76A6-AEFB-4CBD-9B5D-33D74EF8B4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Footer Placeholder 10">
            <a:extLst>
              <a:ext uri="{FF2B5EF4-FFF2-40B4-BE49-F238E27FC236}">
                <a16:creationId xmlns:a16="http://schemas.microsoft.com/office/drawing/2014/main" id="{63D74E9A-7871-432C-AC7B-8BC7C17962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5819" y="6539022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Klavika Bd" panose="02000803050000020004" pitchFamily="50" charset="0"/>
              </a:defRPr>
            </a:lvl1pPr>
          </a:lstStyle>
          <a:p>
            <a:r>
              <a:rPr lang="en-GB" dirty="0"/>
              <a:t>2020 Annual Report</a:t>
            </a:r>
          </a:p>
        </p:txBody>
      </p:sp>
      <p:sp>
        <p:nvSpPr>
          <p:cNvPr id="9" name="Slide Number Placeholder 11">
            <a:extLst>
              <a:ext uri="{FF2B5EF4-FFF2-40B4-BE49-F238E27FC236}">
                <a16:creationId xmlns:a16="http://schemas.microsoft.com/office/drawing/2014/main" id="{AE4D6A48-7978-4F13-92F7-82292CFE27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2981" y="653902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Klavika Lt" panose="02000000000000000000" pitchFamily="50" charset="0"/>
              </a:defRPr>
            </a:lvl1pPr>
          </a:lstStyle>
          <a:p>
            <a:fld id="{7BD8BC7C-3AC5-4E33-9DDA-E9EA8B82FB1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17180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B0AD7-7FBD-4F2B-8E20-7FDD572E9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06B16A-844D-45A1-A2C9-9572C58E97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15A37B-8730-42E6-A2B6-56FA834D1C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B4C081-00ED-4FB6-AB9D-00524E63DE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252AB6-BE00-4879-9BDC-67E5990ED6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Footer Placeholder 10">
            <a:extLst>
              <a:ext uri="{FF2B5EF4-FFF2-40B4-BE49-F238E27FC236}">
                <a16:creationId xmlns:a16="http://schemas.microsoft.com/office/drawing/2014/main" id="{F94EB343-4D6D-4F84-A8C7-4739BA0563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5819" y="6539022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Klavika Bd" panose="02000803050000020004" pitchFamily="50" charset="0"/>
              </a:defRPr>
            </a:lvl1pPr>
          </a:lstStyle>
          <a:p>
            <a:r>
              <a:rPr lang="en-GB" dirty="0"/>
              <a:t>2020 Annual Report</a:t>
            </a:r>
          </a:p>
        </p:txBody>
      </p:sp>
      <p:sp>
        <p:nvSpPr>
          <p:cNvPr id="11" name="Slide Number Placeholder 11">
            <a:extLst>
              <a:ext uri="{FF2B5EF4-FFF2-40B4-BE49-F238E27FC236}">
                <a16:creationId xmlns:a16="http://schemas.microsoft.com/office/drawing/2014/main" id="{32A842D1-D38B-4038-B22A-F8C45CA92A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322981" y="653902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Klavika Lt" panose="02000000000000000000" pitchFamily="50" charset="0"/>
              </a:defRPr>
            </a:lvl1pPr>
          </a:lstStyle>
          <a:p>
            <a:fld id="{7BD8BC7C-3AC5-4E33-9DDA-E9EA8B82FB1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89473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BACB3-8086-49FC-AE0B-0582B9B00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Footer Placeholder 10">
            <a:extLst>
              <a:ext uri="{FF2B5EF4-FFF2-40B4-BE49-F238E27FC236}">
                <a16:creationId xmlns:a16="http://schemas.microsoft.com/office/drawing/2014/main" id="{55946E57-37CB-459F-A715-8A6E03E208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5819" y="6539022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Klavika Bd" panose="02000803050000020004" pitchFamily="50" charset="0"/>
              </a:defRPr>
            </a:lvl1pPr>
          </a:lstStyle>
          <a:p>
            <a:r>
              <a:rPr lang="en-GB" dirty="0"/>
              <a:t>2020 Annual Report</a:t>
            </a:r>
          </a:p>
        </p:txBody>
      </p:sp>
      <p:sp>
        <p:nvSpPr>
          <p:cNvPr id="7" name="Slide Number Placeholder 11">
            <a:extLst>
              <a:ext uri="{FF2B5EF4-FFF2-40B4-BE49-F238E27FC236}">
                <a16:creationId xmlns:a16="http://schemas.microsoft.com/office/drawing/2014/main" id="{59A76615-B94E-4BE8-8025-07F03121F6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2981" y="653902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Klavika Lt" panose="02000000000000000000" pitchFamily="50" charset="0"/>
              </a:defRPr>
            </a:lvl1pPr>
          </a:lstStyle>
          <a:p>
            <a:fld id="{7BD8BC7C-3AC5-4E33-9DDA-E9EA8B82FB1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57562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0">
            <a:extLst>
              <a:ext uri="{FF2B5EF4-FFF2-40B4-BE49-F238E27FC236}">
                <a16:creationId xmlns:a16="http://schemas.microsoft.com/office/drawing/2014/main" id="{66D64887-24EC-422E-B5C8-CBA639955B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5819" y="6549655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/>
                </a:solidFill>
                <a:latin typeface="Klavika Bd" panose="02000803050000020004" pitchFamily="50" charset="0"/>
              </a:defRPr>
            </a:lvl1pPr>
          </a:lstStyle>
          <a:p>
            <a:r>
              <a:rPr lang="en-GB" dirty="0"/>
              <a:t>2020 Annual Report &amp; 2021 Strategy</a:t>
            </a:r>
          </a:p>
        </p:txBody>
      </p:sp>
      <p:sp>
        <p:nvSpPr>
          <p:cNvPr id="6" name="Slide Number Placeholder 11">
            <a:extLst>
              <a:ext uri="{FF2B5EF4-FFF2-40B4-BE49-F238E27FC236}">
                <a16:creationId xmlns:a16="http://schemas.microsoft.com/office/drawing/2014/main" id="{AFD66F46-B47F-4889-BAEF-85A99F3C7E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2981" y="6549655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bg1"/>
                </a:solidFill>
                <a:latin typeface="Klavika Lt" panose="02000000000000000000" pitchFamily="50" charset="0"/>
              </a:defRPr>
            </a:lvl1pPr>
          </a:lstStyle>
          <a:p>
            <a:fld id="{7BD8BC7C-3AC5-4E33-9DDA-E9EA8B82FB1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0660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0FDA9-633C-43DB-9C59-5FC22511E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C8CCEB-51BE-4A0C-B3B0-4A1FF444D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Slide Number Placeholder 11">
            <a:extLst>
              <a:ext uri="{FF2B5EF4-FFF2-40B4-BE49-F238E27FC236}">
                <a16:creationId xmlns:a16="http://schemas.microsoft.com/office/drawing/2014/main" id="{307D17F1-77FB-48FE-BAD7-6E70D8153C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2981" y="6539024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Klavika Lt" panose="02000000000000000000" pitchFamily="50" charset="0"/>
              </a:defRPr>
            </a:lvl1pPr>
          </a:lstStyle>
          <a:p>
            <a:fld id="{7BD8BC7C-3AC5-4E33-9DDA-E9EA8B82FB1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8550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D331F-01D0-4919-B090-144D8DE92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77DCB-3470-428F-92FB-8A4C55707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A00D2E-D81D-4FE1-89D0-8F120BAF47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10">
            <a:extLst>
              <a:ext uri="{FF2B5EF4-FFF2-40B4-BE49-F238E27FC236}">
                <a16:creationId xmlns:a16="http://schemas.microsoft.com/office/drawing/2014/main" id="{5C2E554C-3325-4E5B-9198-F6CD2353C2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5819" y="6539022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Klavika Bd" panose="02000803050000020004" pitchFamily="50" charset="0"/>
              </a:defRPr>
            </a:lvl1pPr>
          </a:lstStyle>
          <a:p>
            <a:r>
              <a:rPr lang="en-GB" dirty="0"/>
              <a:t>2020 Annual Report</a:t>
            </a:r>
          </a:p>
        </p:txBody>
      </p:sp>
      <p:sp>
        <p:nvSpPr>
          <p:cNvPr id="9" name="Slide Number Placeholder 11">
            <a:extLst>
              <a:ext uri="{FF2B5EF4-FFF2-40B4-BE49-F238E27FC236}">
                <a16:creationId xmlns:a16="http://schemas.microsoft.com/office/drawing/2014/main" id="{9A4047E1-0306-4867-BF1B-44B650F3E6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2981" y="653902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Klavika Lt" panose="02000000000000000000" pitchFamily="50" charset="0"/>
              </a:defRPr>
            </a:lvl1pPr>
          </a:lstStyle>
          <a:p>
            <a:fld id="{7BD8BC7C-3AC5-4E33-9DDA-E9EA8B82FB1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63480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AA6E6-1EFC-4B77-929E-E8B8FBCBA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24C0C5-B5E8-4DB5-BA37-7473E67FE6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A4C927-9218-4A90-B947-F77BCF0E85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10">
            <a:extLst>
              <a:ext uri="{FF2B5EF4-FFF2-40B4-BE49-F238E27FC236}">
                <a16:creationId xmlns:a16="http://schemas.microsoft.com/office/drawing/2014/main" id="{4F0D787B-BDA3-4203-9261-19ABB14919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5819" y="6539022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Klavika Bd" panose="02000803050000020004" pitchFamily="50" charset="0"/>
              </a:defRPr>
            </a:lvl1pPr>
          </a:lstStyle>
          <a:p>
            <a:r>
              <a:rPr lang="en-GB" dirty="0"/>
              <a:t>2020 Annual Report</a:t>
            </a:r>
          </a:p>
        </p:txBody>
      </p:sp>
      <p:sp>
        <p:nvSpPr>
          <p:cNvPr id="9" name="Slide Number Placeholder 11">
            <a:extLst>
              <a:ext uri="{FF2B5EF4-FFF2-40B4-BE49-F238E27FC236}">
                <a16:creationId xmlns:a16="http://schemas.microsoft.com/office/drawing/2014/main" id="{8666ADCB-C812-41FD-880E-7BE83A954D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2981" y="653902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Klavika Lt" panose="02000000000000000000" pitchFamily="50" charset="0"/>
              </a:defRPr>
            </a:lvl1pPr>
          </a:lstStyle>
          <a:p>
            <a:fld id="{7BD8BC7C-3AC5-4E33-9DDA-E9EA8B82FB1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4447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17384-D216-4B57-AC69-D15818103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C376C5-D733-4A98-8D91-20C0EF176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id="{8B05065D-AD77-4E8C-9F5B-1DB6610E13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5819" y="6539022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Klavika Bd" panose="02000803050000020004" pitchFamily="50" charset="0"/>
              </a:defRPr>
            </a:lvl1pPr>
          </a:lstStyle>
          <a:p>
            <a:r>
              <a:rPr lang="en-GB" dirty="0"/>
              <a:t>2020 Annual Report</a:t>
            </a:r>
          </a:p>
        </p:txBody>
      </p:sp>
      <p:sp>
        <p:nvSpPr>
          <p:cNvPr id="8" name="Slide Number Placeholder 11">
            <a:extLst>
              <a:ext uri="{FF2B5EF4-FFF2-40B4-BE49-F238E27FC236}">
                <a16:creationId xmlns:a16="http://schemas.microsoft.com/office/drawing/2014/main" id="{6BD78D9F-AB78-4820-9EB9-41980BB6CF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2981" y="653902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Klavika Lt" panose="02000000000000000000" pitchFamily="50" charset="0"/>
              </a:defRPr>
            </a:lvl1pPr>
          </a:lstStyle>
          <a:p>
            <a:fld id="{7BD8BC7C-3AC5-4E33-9DDA-E9EA8B82FB1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07149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A145BD-895F-493A-8163-B2AC2BB83D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8BE5B9-D9F3-422E-BAB4-5DDC6756E6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id="{596171FB-4AB5-4997-8993-EF172C80C6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5819" y="6549655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/>
                </a:solidFill>
                <a:latin typeface="Klavika Bd" panose="02000803050000020004" pitchFamily="50" charset="0"/>
              </a:defRPr>
            </a:lvl1pPr>
          </a:lstStyle>
          <a:p>
            <a:r>
              <a:rPr lang="en-GB" dirty="0"/>
              <a:t>2020 Annual Report</a:t>
            </a:r>
          </a:p>
        </p:txBody>
      </p:sp>
      <p:sp>
        <p:nvSpPr>
          <p:cNvPr id="8" name="Slide Number Placeholder 11">
            <a:extLst>
              <a:ext uri="{FF2B5EF4-FFF2-40B4-BE49-F238E27FC236}">
                <a16:creationId xmlns:a16="http://schemas.microsoft.com/office/drawing/2014/main" id="{3185580A-07E7-4293-A622-68B9E6B03A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2981" y="6549655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bg1"/>
                </a:solidFill>
                <a:latin typeface="Klavika Lt" panose="02000000000000000000" pitchFamily="50" charset="0"/>
              </a:defRPr>
            </a:lvl1pPr>
          </a:lstStyle>
          <a:p>
            <a:fld id="{7BD8BC7C-3AC5-4E33-9DDA-E9EA8B82FB1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92848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9658" y="838200"/>
            <a:ext cx="10121500" cy="16764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lnSpc>
                <a:spcPct val="110000"/>
              </a:lnSpc>
              <a:defRPr sz="5000" b="0" cap="none" spc="1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135" y="2696289"/>
            <a:ext cx="10160000" cy="24622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600" b="1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 flipV="1">
            <a:off x="1219200" y="2590800"/>
            <a:ext cx="9753600" cy="0"/>
          </a:xfrm>
          <a:prstGeom prst="line">
            <a:avLst/>
          </a:prstGeom>
          <a:ln w="3175"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V="1">
            <a:off x="1219200" y="3048000"/>
            <a:ext cx="9753600" cy="0"/>
          </a:xfrm>
          <a:prstGeom prst="line">
            <a:avLst/>
          </a:prstGeom>
          <a:ln w="3175"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1054502" y="6324600"/>
            <a:ext cx="4127100" cy="228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3F528397-F874-445B-BE8F-848615000AB2}" type="datetime4">
              <a:rPr lang="en-US" sz="900" b="1" cap="all" spc="100" baseline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pPr algn="l"/>
              <a:t>August 15, 2025</a:t>
            </a:fld>
            <a:endParaRPr lang="en-US" sz="900" b="1" cap="all" spc="100" baseline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704539"/>
      </p:ext>
    </p:extLst>
  </p:cSld>
  <p:clrMapOvr>
    <a:masterClrMapping/>
  </p:clrMapOvr>
  <p:transition>
    <p:fade/>
  </p:transition>
  <p:hf sldNum="0" hdr="0" ft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2565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E342C-9EEB-4F72-990F-F8C1645E0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EE2831-2232-4A45-A281-78417F57F7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6116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93EC9-D807-4543-B702-60556C2A9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EE29C-8A7F-4504-8651-11EED9DFF2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6C76A6-AEFB-4CBD-9B5D-33D74EF8B4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Footer Placeholder 10">
            <a:extLst>
              <a:ext uri="{FF2B5EF4-FFF2-40B4-BE49-F238E27FC236}">
                <a16:creationId xmlns:a16="http://schemas.microsoft.com/office/drawing/2014/main" id="{63D74E9A-7871-432C-AC7B-8BC7C17962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5819" y="6539024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Klavika Bd" panose="02000803050000020004" pitchFamily="50" charset="0"/>
              </a:defRPr>
            </a:lvl1pPr>
          </a:lstStyle>
          <a:p>
            <a:r>
              <a:rPr lang="en-GB" dirty="0"/>
              <a:t>2020 Annual Report</a:t>
            </a:r>
          </a:p>
        </p:txBody>
      </p:sp>
      <p:sp>
        <p:nvSpPr>
          <p:cNvPr id="9" name="Slide Number Placeholder 11">
            <a:extLst>
              <a:ext uri="{FF2B5EF4-FFF2-40B4-BE49-F238E27FC236}">
                <a16:creationId xmlns:a16="http://schemas.microsoft.com/office/drawing/2014/main" id="{AE4D6A48-7978-4F13-92F7-82292CFE27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2981" y="6539024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Klavika Lt" panose="02000000000000000000" pitchFamily="50" charset="0"/>
              </a:defRPr>
            </a:lvl1pPr>
          </a:lstStyle>
          <a:p>
            <a:fld id="{7BD8BC7C-3AC5-4E33-9DDA-E9EA8B82FB1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4320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B0AD7-7FBD-4F2B-8E20-7FDD572E9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06B16A-844D-45A1-A2C9-9572C58E97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15A37B-8730-42E6-A2B6-56FA834D1C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B4C081-00ED-4FB6-AB9D-00524E63DE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252AB6-BE00-4879-9BDC-67E5990ED6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Footer Placeholder 10">
            <a:extLst>
              <a:ext uri="{FF2B5EF4-FFF2-40B4-BE49-F238E27FC236}">
                <a16:creationId xmlns:a16="http://schemas.microsoft.com/office/drawing/2014/main" id="{F94EB343-4D6D-4F84-A8C7-4739BA0563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5819" y="6539024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Klavika Bd" panose="02000803050000020004" pitchFamily="50" charset="0"/>
              </a:defRPr>
            </a:lvl1pPr>
          </a:lstStyle>
          <a:p>
            <a:r>
              <a:rPr lang="en-GB" dirty="0"/>
              <a:t>2020 Annual Report</a:t>
            </a:r>
          </a:p>
        </p:txBody>
      </p:sp>
      <p:sp>
        <p:nvSpPr>
          <p:cNvPr id="11" name="Slide Number Placeholder 11">
            <a:extLst>
              <a:ext uri="{FF2B5EF4-FFF2-40B4-BE49-F238E27FC236}">
                <a16:creationId xmlns:a16="http://schemas.microsoft.com/office/drawing/2014/main" id="{32A842D1-D38B-4038-B22A-F8C45CA92A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322981" y="6539024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Klavika Lt" panose="02000000000000000000" pitchFamily="50" charset="0"/>
              </a:defRPr>
            </a:lvl1pPr>
          </a:lstStyle>
          <a:p>
            <a:fld id="{7BD8BC7C-3AC5-4E33-9DDA-E9EA8B82FB1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2519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BACB3-8086-49FC-AE0B-0582B9B00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Footer Placeholder 10">
            <a:extLst>
              <a:ext uri="{FF2B5EF4-FFF2-40B4-BE49-F238E27FC236}">
                <a16:creationId xmlns:a16="http://schemas.microsoft.com/office/drawing/2014/main" id="{55946E57-37CB-459F-A715-8A6E03E208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5819" y="6539024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Klavika Bd" panose="02000803050000020004" pitchFamily="50" charset="0"/>
              </a:defRPr>
            </a:lvl1pPr>
          </a:lstStyle>
          <a:p>
            <a:r>
              <a:rPr lang="en-GB" dirty="0"/>
              <a:t>2020 Annual Report</a:t>
            </a:r>
          </a:p>
        </p:txBody>
      </p:sp>
      <p:sp>
        <p:nvSpPr>
          <p:cNvPr id="7" name="Slide Number Placeholder 11">
            <a:extLst>
              <a:ext uri="{FF2B5EF4-FFF2-40B4-BE49-F238E27FC236}">
                <a16:creationId xmlns:a16="http://schemas.microsoft.com/office/drawing/2014/main" id="{59A76615-B94E-4BE8-8025-07F03121F6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2981" y="6539024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Klavika Lt" panose="02000000000000000000" pitchFamily="50" charset="0"/>
              </a:defRPr>
            </a:lvl1pPr>
          </a:lstStyle>
          <a:p>
            <a:fld id="{7BD8BC7C-3AC5-4E33-9DDA-E9EA8B82FB1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2659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0">
            <a:extLst>
              <a:ext uri="{FF2B5EF4-FFF2-40B4-BE49-F238E27FC236}">
                <a16:creationId xmlns:a16="http://schemas.microsoft.com/office/drawing/2014/main" id="{66D64887-24EC-422E-B5C8-CBA639955B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5819" y="6549657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bg1"/>
                </a:solidFill>
                <a:latin typeface="Klavika Bd" panose="02000803050000020004" pitchFamily="50" charset="0"/>
              </a:defRPr>
            </a:lvl1pPr>
          </a:lstStyle>
          <a:p>
            <a:r>
              <a:rPr lang="en-GB" dirty="0"/>
              <a:t>2020 Annual Report &amp; 2021 Strategy</a:t>
            </a:r>
          </a:p>
        </p:txBody>
      </p:sp>
      <p:sp>
        <p:nvSpPr>
          <p:cNvPr id="6" name="Slide Number Placeholder 11">
            <a:extLst>
              <a:ext uri="{FF2B5EF4-FFF2-40B4-BE49-F238E27FC236}">
                <a16:creationId xmlns:a16="http://schemas.microsoft.com/office/drawing/2014/main" id="{AFD66F46-B47F-4889-BAEF-85A99F3C7E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2981" y="654965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Klavika Lt" panose="02000000000000000000" pitchFamily="50" charset="0"/>
              </a:defRPr>
            </a:lvl1pPr>
          </a:lstStyle>
          <a:p>
            <a:fld id="{7BD8BC7C-3AC5-4E33-9DDA-E9EA8B82FB1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9267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D331F-01D0-4919-B090-144D8DE92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77DCB-3470-428F-92FB-8A4C55707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A00D2E-D81D-4FE1-89D0-8F120BAF47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10">
            <a:extLst>
              <a:ext uri="{FF2B5EF4-FFF2-40B4-BE49-F238E27FC236}">
                <a16:creationId xmlns:a16="http://schemas.microsoft.com/office/drawing/2014/main" id="{5C2E554C-3325-4E5B-9198-F6CD2353C2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5819" y="6539024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Klavika Bd" panose="02000803050000020004" pitchFamily="50" charset="0"/>
              </a:defRPr>
            </a:lvl1pPr>
          </a:lstStyle>
          <a:p>
            <a:r>
              <a:rPr lang="en-GB" dirty="0"/>
              <a:t>2020 Annual Report</a:t>
            </a:r>
          </a:p>
        </p:txBody>
      </p:sp>
      <p:sp>
        <p:nvSpPr>
          <p:cNvPr id="9" name="Slide Number Placeholder 11">
            <a:extLst>
              <a:ext uri="{FF2B5EF4-FFF2-40B4-BE49-F238E27FC236}">
                <a16:creationId xmlns:a16="http://schemas.microsoft.com/office/drawing/2014/main" id="{9A4047E1-0306-4867-BF1B-44B650F3E6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2981" y="6539024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Klavika Lt" panose="02000000000000000000" pitchFamily="50" charset="0"/>
              </a:defRPr>
            </a:lvl1pPr>
          </a:lstStyle>
          <a:p>
            <a:fld id="{7BD8BC7C-3AC5-4E33-9DDA-E9EA8B82FB1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5139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AA6E6-1EFC-4B77-929E-E8B8FBCBA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24C0C5-B5E8-4DB5-BA37-7473E67FE6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A4C927-9218-4A90-B947-F77BCF0E85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10">
            <a:extLst>
              <a:ext uri="{FF2B5EF4-FFF2-40B4-BE49-F238E27FC236}">
                <a16:creationId xmlns:a16="http://schemas.microsoft.com/office/drawing/2014/main" id="{4F0D787B-BDA3-4203-9261-19ABB14919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5819" y="6539024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Klavika Bd" panose="02000803050000020004" pitchFamily="50" charset="0"/>
              </a:defRPr>
            </a:lvl1pPr>
          </a:lstStyle>
          <a:p>
            <a:r>
              <a:rPr lang="en-GB" dirty="0"/>
              <a:t>2020 Annual Report</a:t>
            </a:r>
          </a:p>
        </p:txBody>
      </p:sp>
      <p:sp>
        <p:nvSpPr>
          <p:cNvPr id="9" name="Slide Number Placeholder 11">
            <a:extLst>
              <a:ext uri="{FF2B5EF4-FFF2-40B4-BE49-F238E27FC236}">
                <a16:creationId xmlns:a16="http://schemas.microsoft.com/office/drawing/2014/main" id="{8666ADCB-C812-41FD-880E-7BE83A954D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2981" y="6539024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Klavika Lt" panose="02000000000000000000" pitchFamily="50" charset="0"/>
              </a:defRPr>
            </a:lvl1pPr>
          </a:lstStyle>
          <a:p>
            <a:fld id="{7BD8BC7C-3AC5-4E33-9DDA-E9EA8B82FB1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195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4A2536A-51A7-48B1-B458-63322272D2CF}"/>
              </a:ext>
            </a:extLst>
          </p:cNvPr>
          <p:cNvSpPr/>
          <p:nvPr/>
        </p:nvSpPr>
        <p:spPr>
          <a:xfrm>
            <a:off x="0" y="6570923"/>
            <a:ext cx="12192000" cy="287079"/>
          </a:xfrm>
          <a:prstGeom prst="rect">
            <a:avLst/>
          </a:prstGeom>
          <a:solidFill>
            <a:srgbClr val="007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" name="Footer Placeholder 10">
            <a:extLst>
              <a:ext uri="{FF2B5EF4-FFF2-40B4-BE49-F238E27FC236}">
                <a16:creationId xmlns:a16="http://schemas.microsoft.com/office/drawing/2014/main" id="{DCECD96E-C877-4458-B82A-C46A284F73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5819" y="6549657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bg1"/>
                </a:solidFill>
                <a:latin typeface="Klavika Bd" panose="02000803050000020004" pitchFamily="50" charset="0"/>
              </a:defRPr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11" name="Slide Number Placeholder 11">
            <a:extLst>
              <a:ext uri="{FF2B5EF4-FFF2-40B4-BE49-F238E27FC236}">
                <a16:creationId xmlns:a16="http://schemas.microsoft.com/office/drawing/2014/main" id="{6B04219F-E921-4373-AB04-C8AD422653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2981" y="654965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Klavika Lt" panose="02000000000000000000" pitchFamily="50" charset="0"/>
              </a:defRPr>
            </a:lvl1pPr>
          </a:lstStyle>
          <a:p>
            <a:fld id="{7BD8BC7C-3AC5-4E33-9DDA-E9EA8B82FB1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4165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703" r:id="rId12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4A2536A-51A7-48B1-B458-63322272D2CF}"/>
              </a:ext>
            </a:extLst>
          </p:cNvPr>
          <p:cNvSpPr/>
          <p:nvPr/>
        </p:nvSpPr>
        <p:spPr>
          <a:xfrm>
            <a:off x="0" y="6570921"/>
            <a:ext cx="12192000" cy="287079"/>
          </a:xfrm>
          <a:prstGeom prst="rect">
            <a:avLst/>
          </a:prstGeom>
          <a:solidFill>
            <a:srgbClr val="007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ooter Placeholder 10">
            <a:extLst>
              <a:ext uri="{FF2B5EF4-FFF2-40B4-BE49-F238E27FC236}">
                <a16:creationId xmlns:a16="http://schemas.microsoft.com/office/drawing/2014/main" id="{DCECD96E-C877-4458-B82A-C46A284F73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5819" y="6549655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/>
                </a:solidFill>
                <a:latin typeface="Klavika Bd" panose="02000803050000020004" pitchFamily="50" charset="0"/>
              </a:defRPr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11" name="Slide Number Placeholder 11">
            <a:extLst>
              <a:ext uri="{FF2B5EF4-FFF2-40B4-BE49-F238E27FC236}">
                <a16:creationId xmlns:a16="http://schemas.microsoft.com/office/drawing/2014/main" id="{6B04219F-E921-4373-AB04-C8AD422653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2981" y="6549655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bg1"/>
                </a:solidFill>
                <a:latin typeface="Klavika Lt" panose="02000000000000000000" pitchFamily="50" charset="0"/>
              </a:defRPr>
            </a:lvl1pPr>
          </a:lstStyle>
          <a:p>
            <a:fld id="{7BD8BC7C-3AC5-4E33-9DDA-E9EA8B82FB1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0224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4" r:id="rId12"/>
    <p:sldLayoutId id="2147483705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svg"/><Relationship Id="rId9" Type="http://schemas.openxmlformats.org/officeDocument/2006/relationships/image" Target="../media/image1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7154220-E560-421E-C828-3655EDE5FE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9564" y="5295016"/>
            <a:ext cx="5716562" cy="117287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E382F29-D6C0-F330-21F5-764A593C77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06" b="18366"/>
          <a:stretch>
            <a:fillRect/>
          </a:stretch>
        </p:blipFill>
        <p:spPr>
          <a:xfrm>
            <a:off x="0" y="1"/>
            <a:ext cx="12192000" cy="5111645"/>
          </a:xfrm>
          <a:prstGeom prst="rect">
            <a:avLst/>
          </a:prstGeom>
        </p:spPr>
      </p:pic>
      <p:sp>
        <p:nvSpPr>
          <p:cNvPr id="3" name="Subtitle 4">
            <a:extLst>
              <a:ext uri="{FF2B5EF4-FFF2-40B4-BE49-F238E27FC236}">
                <a16:creationId xmlns:a16="http://schemas.microsoft.com/office/drawing/2014/main" id="{3F117D0C-7A2C-D1F3-A9DA-6C38BECE7DAC}"/>
              </a:ext>
            </a:extLst>
          </p:cNvPr>
          <p:cNvSpPr txBox="1">
            <a:spLocks/>
          </p:cNvSpPr>
          <p:nvPr/>
        </p:nvSpPr>
        <p:spPr>
          <a:xfrm>
            <a:off x="7210269" y="6016915"/>
            <a:ext cx="4535774" cy="450981"/>
          </a:xfrm>
          <a:prstGeom prst="rect">
            <a:avLst/>
          </a:prstGeom>
        </p:spPr>
        <p:txBody>
          <a:bodyPr wrap="square" lIns="91440" tIns="45720" rIns="91440" bIns="4572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Aft>
                <a:spcPts val="600"/>
              </a:spcAft>
              <a:buNone/>
            </a:pPr>
            <a:r>
              <a:rPr lang="en-US" sz="2000" dirty="0">
                <a:latin typeface="Klavika Lt" panose="02000000000000000000" pitchFamily="50" charset="0"/>
              </a:rPr>
              <a:t>Bobby Orwig </a:t>
            </a:r>
            <a:r>
              <a:rPr lang="en-US" sz="2000">
                <a:latin typeface="Klavika Lt" panose="02000000000000000000" pitchFamily="50" charset="0"/>
              </a:rPr>
              <a:t>– Energy </a:t>
            </a:r>
            <a:r>
              <a:rPr lang="en-US" sz="2000" dirty="0">
                <a:latin typeface="Klavika Lt" panose="02000000000000000000" pitchFamily="50" charset="0"/>
              </a:rPr>
              <a:t>Engineer</a:t>
            </a:r>
          </a:p>
        </p:txBody>
      </p:sp>
    </p:spTree>
    <p:extLst>
      <p:ext uri="{BB962C8B-B14F-4D97-AF65-F5344CB8AC3E}">
        <p14:creationId xmlns:p14="http://schemas.microsoft.com/office/powerpoint/2010/main" val="2917002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41174" y="1144389"/>
            <a:ext cx="11100067" cy="480131"/>
          </a:xfrm>
        </p:spPr>
        <p:txBody>
          <a:bodyPr wrap="square" lIns="91440" tIns="45720" rIns="91440" bIns="45720" anchor="ctr">
            <a:spAutoFit/>
          </a:bodyPr>
          <a:lstStyle/>
          <a:p>
            <a:pPr marL="0" indent="0">
              <a:buNone/>
            </a:pPr>
            <a:r>
              <a:rPr lang="en-US" b="1" dirty="0">
                <a:latin typeface="+mj-lt"/>
                <a:cs typeface="Arial"/>
              </a:rPr>
              <a:t>EV stocks growing 23% annually from 2023 to 2035 - IEA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41174" y="1999397"/>
            <a:ext cx="5554825" cy="2416046"/>
          </a:xfrm>
        </p:spPr>
        <p:txBody>
          <a:bodyPr wrap="square" lIns="91440" tIns="45720" rIns="91440" bIns="45720" anchor="t">
            <a:spAutoFit/>
          </a:bodyPr>
          <a:lstStyle/>
          <a:p>
            <a:pPr marL="0" indent="0">
              <a:buNone/>
            </a:pPr>
            <a:r>
              <a:rPr lang="en-US" dirty="0">
                <a:cs typeface="Arial"/>
              </a:rPr>
              <a:t>The growing momentum needs to be met with:</a:t>
            </a:r>
          </a:p>
          <a:p>
            <a:r>
              <a:rPr lang="en-US" dirty="0">
                <a:cs typeface="Arial"/>
              </a:rPr>
              <a:t>Growing infrastructure</a:t>
            </a:r>
          </a:p>
          <a:p>
            <a:r>
              <a:rPr lang="en-US" dirty="0">
                <a:cs typeface="Arial"/>
              </a:rPr>
              <a:t>Energy planning</a:t>
            </a:r>
          </a:p>
          <a:p>
            <a:endParaRPr lang="en-US" dirty="0">
              <a:cs typeface="Arial"/>
            </a:endParaRPr>
          </a:p>
        </p:txBody>
      </p:sp>
      <p:pic>
        <p:nvPicPr>
          <p:cNvPr id="3" name="Picture 2" descr="A graph of electric vehicles&#10;&#10;AI-generated content may be incorrect.">
            <a:extLst>
              <a:ext uri="{FF2B5EF4-FFF2-40B4-BE49-F238E27FC236}">
                <a16:creationId xmlns:a16="http://schemas.microsoft.com/office/drawing/2014/main" id="{1DEB0885-4486-A58F-8225-7A99DEB916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1981200"/>
            <a:ext cx="5423022" cy="4359275"/>
          </a:xfrm>
          <a:prstGeom prst="rect">
            <a:avLst/>
          </a:prstGeom>
        </p:spPr>
      </p:pic>
      <p:sp>
        <p:nvSpPr>
          <p:cNvPr id="2" name="Parallelogram 1">
            <a:extLst>
              <a:ext uri="{FF2B5EF4-FFF2-40B4-BE49-F238E27FC236}">
                <a16:creationId xmlns:a16="http://schemas.microsoft.com/office/drawing/2014/main" id="{8F000E36-33FE-32A0-2C1E-1000CA9F56B9}"/>
              </a:ext>
            </a:extLst>
          </p:cNvPr>
          <p:cNvSpPr/>
          <p:nvPr/>
        </p:nvSpPr>
        <p:spPr>
          <a:xfrm>
            <a:off x="270587" y="195943"/>
            <a:ext cx="279919" cy="447869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D7D2C3"/>
              </a:solidFill>
              <a:effectLst/>
              <a:uLnTx/>
              <a:uFillTx/>
              <a:latin typeface="Klavika Lt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56B14E-19A3-1647-D563-4C2DF875177A}"/>
              </a:ext>
            </a:extLst>
          </p:cNvPr>
          <p:cNvSpPr txBox="1"/>
          <p:nvPr/>
        </p:nvSpPr>
        <p:spPr>
          <a:xfrm>
            <a:off x="541174" y="238484"/>
            <a:ext cx="58969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94949">
                    <a:lumMod val="65000"/>
                    <a:lumOff val="35000"/>
                  </a:srgbClr>
                </a:solidFill>
                <a:effectLst/>
                <a:uLnTx/>
                <a:uFillTx/>
                <a:latin typeface="Klavika Bd" panose="02000803050000020004" pitchFamily="50" charset="0"/>
                <a:ea typeface="+mn-ea"/>
                <a:cs typeface="+mn-cs"/>
              </a:rPr>
              <a:t>Trends in electric vehicles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550506" y="1105603"/>
            <a:ext cx="9355494" cy="4957763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+mj-lt"/>
              </a:rPr>
              <a:t>Public charging projected to increase sixfold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50506" y="2057400"/>
            <a:ext cx="4173894" cy="152708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Home charger owners still rely on public chargers</a:t>
            </a:r>
          </a:p>
        </p:txBody>
      </p:sp>
      <p:pic>
        <p:nvPicPr>
          <p:cNvPr id="3" name="Picture 2" descr="A screenshot of a map&#10;&#10;AI-generated content may be incorrect.">
            <a:extLst>
              <a:ext uri="{FF2B5EF4-FFF2-40B4-BE49-F238E27FC236}">
                <a16:creationId xmlns:a16="http://schemas.microsoft.com/office/drawing/2014/main" id="{27F00B30-D53A-9CA4-200C-A12F99E2DE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676400"/>
            <a:ext cx="7232486" cy="4675546"/>
          </a:xfrm>
          <a:prstGeom prst="rect">
            <a:avLst/>
          </a:prstGeom>
        </p:spPr>
      </p:pic>
      <p:sp>
        <p:nvSpPr>
          <p:cNvPr id="2" name="Parallelogram 1">
            <a:extLst>
              <a:ext uri="{FF2B5EF4-FFF2-40B4-BE49-F238E27FC236}">
                <a16:creationId xmlns:a16="http://schemas.microsoft.com/office/drawing/2014/main" id="{F281DE0F-02AC-3134-BF89-759EFFB4F33E}"/>
              </a:ext>
            </a:extLst>
          </p:cNvPr>
          <p:cNvSpPr/>
          <p:nvPr/>
        </p:nvSpPr>
        <p:spPr>
          <a:xfrm>
            <a:off x="270587" y="195943"/>
            <a:ext cx="279919" cy="447869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D7D2C3"/>
              </a:solidFill>
              <a:effectLst/>
              <a:uLnTx/>
              <a:uFillTx/>
              <a:latin typeface="Klavika L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A78A57-9F9C-1557-9C44-CB8382B271F3}"/>
              </a:ext>
            </a:extLst>
          </p:cNvPr>
          <p:cNvSpPr txBox="1"/>
          <p:nvPr/>
        </p:nvSpPr>
        <p:spPr>
          <a:xfrm>
            <a:off x="541174" y="238484"/>
            <a:ext cx="58969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94949">
                    <a:lumMod val="65000"/>
                    <a:lumOff val="35000"/>
                  </a:srgbClr>
                </a:solidFill>
                <a:effectLst/>
                <a:uLnTx/>
                <a:uFillTx/>
                <a:latin typeface="Klavika Bd" panose="02000803050000020004" pitchFamily="50" charset="0"/>
                <a:ea typeface="+mn-ea"/>
                <a:cs typeface="+mn-cs"/>
              </a:rPr>
              <a:t>Electric vehicle charging infrastructure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50506" y="1143479"/>
            <a:ext cx="12565226" cy="1752121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+mj-lt"/>
              </a:rPr>
              <a:t>A modern necessity: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Improving guest experience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Future-proofing your business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ED46E8-FBFA-20BD-432D-C25919BA1D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15000" y="1143479"/>
            <a:ext cx="6179953" cy="4101458"/>
          </a:xfrm>
          <a:prstGeom prst="rect">
            <a:avLst/>
          </a:prstGeom>
        </p:spPr>
      </p:pic>
      <p:sp>
        <p:nvSpPr>
          <p:cNvPr id="2" name="Parallelogram 1">
            <a:extLst>
              <a:ext uri="{FF2B5EF4-FFF2-40B4-BE49-F238E27FC236}">
                <a16:creationId xmlns:a16="http://schemas.microsoft.com/office/drawing/2014/main" id="{3359DA03-6DD4-029B-15DD-8E8E422D7693}"/>
              </a:ext>
            </a:extLst>
          </p:cNvPr>
          <p:cNvSpPr/>
          <p:nvPr/>
        </p:nvSpPr>
        <p:spPr>
          <a:xfrm>
            <a:off x="270587" y="195943"/>
            <a:ext cx="279919" cy="447869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D7D2C3"/>
              </a:solidFill>
              <a:effectLst/>
              <a:uLnTx/>
              <a:uFillTx/>
              <a:latin typeface="Klavika Lt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1D8A1A-D93C-CF49-454E-6844475DC0B5}"/>
              </a:ext>
            </a:extLst>
          </p:cNvPr>
          <p:cNvSpPr txBox="1"/>
          <p:nvPr/>
        </p:nvSpPr>
        <p:spPr>
          <a:xfrm>
            <a:off x="541174" y="238484"/>
            <a:ext cx="58969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94949">
                    <a:lumMod val="65000"/>
                    <a:lumOff val="35000"/>
                  </a:srgbClr>
                </a:solidFill>
                <a:effectLst/>
                <a:uLnTx/>
                <a:uFillTx/>
                <a:latin typeface="Klavika Bd" panose="02000803050000020004" pitchFamily="50" charset="0"/>
                <a:ea typeface="+mn-ea"/>
                <a:cs typeface="+mn-cs"/>
              </a:rPr>
              <a:t>Hotel EV chargers</a:t>
            </a: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C9BD53-1E28-E6CC-F068-7CCB0B50E6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CC6C77C-1623-26B3-211F-06860916BA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506" y="1038083"/>
            <a:ext cx="11100067" cy="480131"/>
          </a:xfrm>
        </p:spPr>
        <p:txBody>
          <a:bodyPr wrap="square" lIns="91440" tIns="45720" rIns="91440" bIns="45720" anchor="ctr">
            <a:spAutoFit/>
          </a:bodyPr>
          <a:lstStyle/>
          <a:p>
            <a:pPr marL="0" indent="0">
              <a:buNone/>
            </a:pPr>
            <a:r>
              <a:rPr lang="en-US" b="1" dirty="0">
                <a:latin typeface="+mj-lt"/>
                <a:cs typeface="Arial"/>
              </a:rPr>
              <a:t>Level 2 and Level 3 (DCFC)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2268C9-A170-1CB5-977B-F1D1FD9CFF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507" y="1758781"/>
            <a:ext cx="6459893" cy="4092402"/>
          </a:xfrm>
        </p:spPr>
        <p:txBody>
          <a:bodyPr wrap="square" lIns="91440" tIns="45720" rIns="91440" bIns="45720" anchor="t">
            <a:spAutoFit/>
          </a:bodyPr>
          <a:lstStyle/>
          <a:p>
            <a:pPr marL="0" indent="0">
              <a:buNone/>
            </a:pPr>
            <a:r>
              <a:rPr lang="en-US" b="1" dirty="0">
                <a:cs typeface="Arial"/>
              </a:rPr>
              <a:t>Commercial</a:t>
            </a:r>
            <a:r>
              <a:rPr lang="en-US" dirty="0">
                <a:cs typeface="Arial"/>
              </a:rPr>
              <a:t> </a:t>
            </a:r>
          </a:p>
          <a:p>
            <a:r>
              <a:rPr lang="en-US" dirty="0">
                <a:cs typeface="Arial"/>
              </a:rPr>
              <a:t>Up to $5,000 per port of Level 2 charger</a:t>
            </a:r>
          </a:p>
          <a:p>
            <a:r>
              <a:rPr lang="en-US" dirty="0">
                <a:cs typeface="Arial"/>
              </a:rPr>
              <a:t>Up to $50,000 per unit of Level 3 charger</a:t>
            </a:r>
          </a:p>
          <a:p>
            <a:pPr marL="0" indent="0"/>
            <a:endParaRPr lang="en-US" dirty="0">
              <a:cs typeface="Arial"/>
            </a:endParaRPr>
          </a:p>
          <a:p>
            <a:pPr marL="0" indent="0">
              <a:buNone/>
            </a:pPr>
            <a:r>
              <a:rPr lang="en-US" b="1" dirty="0">
                <a:cs typeface="Arial"/>
              </a:rPr>
              <a:t>Residential</a:t>
            </a:r>
          </a:p>
          <a:p>
            <a:r>
              <a:rPr lang="en-US" dirty="0">
                <a:cs typeface="Arial"/>
              </a:rPr>
              <a:t>Up to $500 per Level 2 charger</a:t>
            </a:r>
          </a:p>
          <a:p>
            <a:r>
              <a:rPr lang="en-US" dirty="0">
                <a:cs typeface="Arial"/>
              </a:rPr>
              <a:t>Up to $1,500 installation cost</a:t>
            </a:r>
          </a:p>
          <a:p>
            <a:pPr marL="0" indent="0">
              <a:buNone/>
            </a:pPr>
            <a:endParaRPr lang="en-US" dirty="0">
              <a:cs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601A78-4DA8-DC5D-7F48-F103305638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7322" y="1500017"/>
            <a:ext cx="4259173" cy="2671781"/>
          </a:xfrm>
          <a:prstGeom prst="rect">
            <a:avLst/>
          </a:prstGeom>
        </p:spPr>
      </p:pic>
      <p:pic>
        <p:nvPicPr>
          <p:cNvPr id="9" name="Picture 8" descr="A row of cars parked at a charging station&#10;&#10;AI-generated content may be incorrect.">
            <a:extLst>
              <a:ext uri="{FF2B5EF4-FFF2-40B4-BE49-F238E27FC236}">
                <a16:creationId xmlns:a16="http://schemas.microsoft.com/office/drawing/2014/main" id="{BAD923F2-9CED-77AE-1C5D-2841008571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970" y="3657600"/>
            <a:ext cx="4231878" cy="2820972"/>
          </a:xfrm>
          <a:prstGeom prst="rect">
            <a:avLst/>
          </a:prstGeom>
        </p:spPr>
      </p:pic>
      <p:sp>
        <p:nvSpPr>
          <p:cNvPr id="2" name="Parallelogram 1">
            <a:extLst>
              <a:ext uri="{FF2B5EF4-FFF2-40B4-BE49-F238E27FC236}">
                <a16:creationId xmlns:a16="http://schemas.microsoft.com/office/drawing/2014/main" id="{70BA5BDD-BDCD-2BE0-881D-6227759AF9A8}"/>
              </a:ext>
            </a:extLst>
          </p:cNvPr>
          <p:cNvSpPr/>
          <p:nvPr/>
        </p:nvSpPr>
        <p:spPr>
          <a:xfrm>
            <a:off x="270587" y="195943"/>
            <a:ext cx="279919" cy="447869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D7D2C3"/>
              </a:solidFill>
              <a:effectLst/>
              <a:uLnTx/>
              <a:uFillTx/>
              <a:latin typeface="Klavika Lt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14D0E8-E975-82AC-244B-E627752CB5B4}"/>
              </a:ext>
            </a:extLst>
          </p:cNvPr>
          <p:cNvSpPr txBox="1"/>
          <p:nvPr/>
        </p:nvSpPr>
        <p:spPr>
          <a:xfrm>
            <a:off x="541174" y="238484"/>
            <a:ext cx="58969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94949">
                    <a:lumMod val="65000"/>
                    <a:lumOff val="35000"/>
                  </a:srgbClr>
                </a:solidFill>
                <a:effectLst/>
                <a:uLnTx/>
                <a:uFillTx/>
                <a:latin typeface="Klavika Bd" panose="02000803050000020004" pitchFamily="50" charset="0"/>
                <a:ea typeface="+mn-ea"/>
                <a:cs typeface="+mn-cs"/>
              </a:rPr>
              <a:t>Electric vehicle charger rebates</a:t>
            </a:r>
          </a:p>
        </p:txBody>
      </p:sp>
    </p:spTree>
    <p:extLst>
      <p:ext uri="{BB962C8B-B14F-4D97-AF65-F5344CB8AC3E}">
        <p14:creationId xmlns:p14="http://schemas.microsoft.com/office/powerpoint/2010/main" val="1352682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386208" y="1705388"/>
            <a:ext cx="11196192" cy="117116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/>
              <a:t>Rebate programs to help New Mexico residents and businesses overcome barriers to </a:t>
            </a:r>
            <a:r>
              <a:rPr lang="en-US"/>
              <a:t>EV adoption.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417494" y="3040270"/>
            <a:ext cx="9628206" cy="427037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chemeClr val="accent1"/>
                </a:solidFill>
                <a:latin typeface="+mj-lt"/>
              </a:rPr>
              <a:t>Implementor: DNV Energy Services USA Inc.			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452280" y="3631028"/>
            <a:ext cx="7884788" cy="1895129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1800" b="1" dirty="0"/>
              <a:t>Phone</a:t>
            </a:r>
            <a:r>
              <a:rPr lang="en-US" sz="1800" dirty="0"/>
              <a:t>: 505-355-6286</a:t>
            </a:r>
          </a:p>
          <a:p>
            <a:pPr marL="0" indent="0">
              <a:buNone/>
            </a:pPr>
            <a:r>
              <a:rPr lang="en-US" sz="1800" b="1" dirty="0"/>
              <a:t>Email</a:t>
            </a:r>
            <a:r>
              <a:rPr lang="en-US" sz="1800" dirty="0"/>
              <a:t>: TEP@pnm.com  </a:t>
            </a:r>
          </a:p>
          <a:p>
            <a:pPr marL="0" indent="0">
              <a:buNone/>
            </a:pPr>
            <a:r>
              <a:rPr lang="en-US" sz="1800" b="1" dirty="0"/>
              <a:t>Web</a:t>
            </a:r>
            <a:r>
              <a:rPr lang="en-US" sz="1800" dirty="0"/>
              <a:t>: ev.pnm.com</a:t>
            </a:r>
          </a:p>
          <a:p>
            <a:pPr marL="0" indent="0">
              <a:buNone/>
            </a:pPr>
            <a:r>
              <a:rPr lang="en-US" sz="1800" b="1" dirty="0"/>
              <a:t>Find a Contractor</a:t>
            </a:r>
            <a:r>
              <a:rPr lang="en-US" sz="1800" dirty="0"/>
              <a:t>: ev.pnm.com/easy-install</a:t>
            </a:r>
          </a:p>
        </p:txBody>
      </p:sp>
      <p:pic>
        <p:nvPicPr>
          <p:cNvPr id="7" name="Picture 6" descr="A logo with a spiral design&#10;&#10;AI-generated content may be incorrect.">
            <a:extLst>
              <a:ext uri="{FF2B5EF4-FFF2-40B4-BE49-F238E27FC236}">
                <a16:creationId xmlns:a16="http://schemas.microsoft.com/office/drawing/2014/main" id="{D19E90C4-A4BF-0D35-7A1E-5CB6A98296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334"/>
            <a:ext cx="2070709" cy="14833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649107-9688-8C34-E3BA-7B02E3D416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3070084"/>
            <a:ext cx="4572000" cy="345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505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5E72DD-5976-F3D6-E0FE-D0FD0CD039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EA847D6-61CB-8BD1-CF51-0DDB80F223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439" y="1352622"/>
            <a:ext cx="4002541" cy="3758221"/>
          </a:xfrm>
          <a:prstGeom prst="rect">
            <a:avLst/>
          </a:prstGeom>
          <a:effectLst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FC9BF4-FFA1-6473-CB16-0A444347D6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078" y="1352623"/>
            <a:ext cx="4002541" cy="3758221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6452697-A656-917B-4A6A-8F1A2C1C5859}"/>
              </a:ext>
            </a:extLst>
          </p:cNvPr>
          <p:cNvCxnSpPr/>
          <p:nvPr/>
        </p:nvCxnSpPr>
        <p:spPr>
          <a:xfrm>
            <a:off x="5954233" y="1031358"/>
            <a:ext cx="0" cy="4795284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83C7B9B2-A5DC-8540-E276-BD99CA225600}"/>
              </a:ext>
            </a:extLst>
          </p:cNvPr>
          <p:cNvSpPr/>
          <p:nvPr/>
        </p:nvSpPr>
        <p:spPr>
          <a:xfrm>
            <a:off x="270587" y="195943"/>
            <a:ext cx="279919" cy="447869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5A6837-912F-7655-9286-9EE4E66BEED1}"/>
              </a:ext>
            </a:extLst>
          </p:cNvPr>
          <p:cNvSpPr txBox="1"/>
          <p:nvPr/>
        </p:nvSpPr>
        <p:spPr>
          <a:xfrm>
            <a:off x="541174" y="238484"/>
            <a:ext cx="58969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Klavika Bd" panose="02000803050000020004" pitchFamily="50" charset="0"/>
                <a:ea typeface="+mn-ea"/>
                <a:cs typeface="+mn-cs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27198775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69570D-529F-4850-98EA-727A8AD6D3E2}"/>
              </a:ext>
            </a:extLst>
          </p:cNvPr>
          <p:cNvSpPr txBox="1"/>
          <p:nvPr/>
        </p:nvSpPr>
        <p:spPr>
          <a:xfrm>
            <a:off x="6616784" y="4716826"/>
            <a:ext cx="55752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Klavika Bd" panose="02000803050000020004" pitchFamily="50" charset="0"/>
              </a:rPr>
              <a:t>Thank You</a:t>
            </a:r>
          </a:p>
        </p:txBody>
      </p:sp>
      <p:pic>
        <p:nvPicPr>
          <p:cNvPr id="13" name="Picture 12" descr="A picture containing text, nature, cloud&#10;&#10;Description automatically generated">
            <a:extLst>
              <a:ext uri="{FF2B5EF4-FFF2-40B4-BE49-F238E27FC236}">
                <a16:creationId xmlns:a16="http://schemas.microsoft.com/office/drawing/2014/main" id="{65CE2715-751E-4989-BE1B-CBF0796244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123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A40BFEAA-6A15-4CF1-A228-4C62B1F7D619}"/>
              </a:ext>
            </a:extLst>
          </p:cNvPr>
          <p:cNvSpPr/>
          <p:nvPr/>
        </p:nvSpPr>
        <p:spPr>
          <a:xfrm>
            <a:off x="270587" y="195943"/>
            <a:ext cx="279919" cy="447869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D7D2C3"/>
              </a:solidFill>
              <a:effectLst/>
              <a:uLnTx/>
              <a:uFillTx/>
              <a:latin typeface="Klavika Lt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C92646-489A-41DA-8D98-FFA6CD8D762C}"/>
              </a:ext>
            </a:extLst>
          </p:cNvPr>
          <p:cNvSpPr txBox="1"/>
          <p:nvPr/>
        </p:nvSpPr>
        <p:spPr>
          <a:xfrm>
            <a:off x="541174" y="238484"/>
            <a:ext cx="58969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94949">
                    <a:lumMod val="65000"/>
                    <a:lumOff val="35000"/>
                  </a:srgbClr>
                </a:solidFill>
                <a:effectLst/>
                <a:uLnTx/>
                <a:uFillTx/>
                <a:latin typeface="Klavika Bd" panose="02000803050000020004" pitchFamily="50" charset="0"/>
                <a:ea typeface="+mn-ea"/>
                <a:cs typeface="+mn-cs"/>
              </a:rPr>
              <a:t>2025 Business Program Goals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6DD292-B4F5-4F1E-8584-E14F433B3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8BC7C-3AC5-4E33-9DDA-E9EA8B82FB1B}" type="slidenum">
              <a:rPr kumimoji="0" lang="en-GB" sz="16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Klavika Lt" panose="02000000000000000000" pitchFamily="50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Klavika Lt" panose="02000000000000000000" pitchFamily="50" charset="0"/>
              <a:ea typeface="+mn-ea"/>
              <a:cs typeface="+mn-cs"/>
            </a:endParaRP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EC7F8E8A-47B8-4B5A-BC5C-691BA7E11C91}"/>
              </a:ext>
            </a:extLst>
          </p:cNvPr>
          <p:cNvSpPr txBox="1">
            <a:spLocks/>
          </p:cNvSpPr>
          <p:nvPr/>
        </p:nvSpPr>
        <p:spPr>
          <a:xfrm>
            <a:off x="4019298" y="893108"/>
            <a:ext cx="7893642" cy="478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Klavika Lt" panose="02000000000000000000" pitchFamily="50" charset="0"/>
                <a:ea typeface="+mn-ea"/>
                <a:cs typeface="Arial" charset="0"/>
              </a:rPr>
              <a:t>This year’s assigned goal is to deliver: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87CF7E84-51F8-4E76-8988-0B7EDC204BCC}"/>
              </a:ext>
            </a:extLst>
          </p:cNvPr>
          <p:cNvSpPr txBox="1">
            <a:spLocks/>
          </p:cNvSpPr>
          <p:nvPr/>
        </p:nvSpPr>
        <p:spPr>
          <a:xfrm>
            <a:off x="8282084" y="1689987"/>
            <a:ext cx="3393563" cy="4375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§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3F9C35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70A030"/>
                </a:solidFill>
                <a:effectLst/>
                <a:uLnTx/>
                <a:uFillTx/>
                <a:latin typeface="Klavika Lt"/>
                <a:ea typeface="+mn-ea"/>
                <a:cs typeface="+mn-cs"/>
              </a:rPr>
              <a:t>46,086,269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E7258CB8-A95E-4F2B-9966-B8C05C793F28}"/>
              </a:ext>
            </a:extLst>
          </p:cNvPr>
          <p:cNvSpPr txBox="1">
            <a:spLocks/>
          </p:cNvSpPr>
          <p:nvPr/>
        </p:nvSpPr>
        <p:spPr>
          <a:xfrm>
            <a:off x="8282083" y="3338624"/>
            <a:ext cx="2626061" cy="4375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§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3F9C35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70A030"/>
                </a:solidFill>
                <a:effectLst/>
                <a:uLnTx/>
                <a:uFillTx/>
                <a:latin typeface="Klavika Lt"/>
                <a:ea typeface="+mn-ea"/>
                <a:cs typeface="+mn-cs"/>
              </a:rPr>
              <a:t>$6,165,994</a:t>
            </a:r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5081CC28-1E22-4A89-9755-3905D54454CD}"/>
              </a:ext>
            </a:extLst>
          </p:cNvPr>
          <p:cNvSpPr txBox="1">
            <a:spLocks/>
          </p:cNvSpPr>
          <p:nvPr/>
        </p:nvSpPr>
        <p:spPr>
          <a:xfrm>
            <a:off x="8282084" y="2301121"/>
            <a:ext cx="2380070" cy="555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Klavika Lt" panose="02000000000000000000" pitchFamily="50" charset="0"/>
                <a:ea typeface="+mn-ea"/>
                <a:cs typeface="Arial" charset="0"/>
              </a:rPr>
              <a:t>in kWh savings</a:t>
            </a:r>
          </a:p>
        </p:txBody>
      </p:sp>
      <p:sp>
        <p:nvSpPr>
          <p:cNvPr id="27" name="Content Placeholder 5">
            <a:extLst>
              <a:ext uri="{FF2B5EF4-FFF2-40B4-BE49-F238E27FC236}">
                <a16:creationId xmlns:a16="http://schemas.microsoft.com/office/drawing/2014/main" id="{ABBF6EF2-219D-4EDF-9321-9619F516C0F9}"/>
              </a:ext>
            </a:extLst>
          </p:cNvPr>
          <p:cNvSpPr txBox="1">
            <a:spLocks/>
          </p:cNvSpPr>
          <p:nvPr/>
        </p:nvSpPr>
        <p:spPr>
          <a:xfrm>
            <a:off x="8282084" y="3905535"/>
            <a:ext cx="2514600" cy="555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Klavika Lt" panose="02000000000000000000" pitchFamily="50" charset="0"/>
                <a:ea typeface="+mn-ea"/>
                <a:cs typeface="Arial" charset="0"/>
              </a:rPr>
              <a:t>in rebate dollars</a:t>
            </a: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B2180EFA-35FC-43D3-AA9D-0BC9665223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16810" y="3338624"/>
            <a:ext cx="1313265" cy="1304510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167EEDBA-3C1F-45C4-9E12-83EEBC6412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26897" y="1707788"/>
            <a:ext cx="1295755" cy="1295755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03125618-8647-4D46-84DF-D3FC290920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51404" y="4938147"/>
            <a:ext cx="1329926" cy="1329926"/>
          </a:xfrm>
          <a:prstGeom prst="rect">
            <a:avLst/>
          </a:prstGeom>
        </p:spPr>
      </p:pic>
      <p:sp>
        <p:nvSpPr>
          <p:cNvPr id="32" name="Content Placeholder 3">
            <a:extLst>
              <a:ext uri="{FF2B5EF4-FFF2-40B4-BE49-F238E27FC236}">
                <a16:creationId xmlns:a16="http://schemas.microsoft.com/office/drawing/2014/main" id="{60CF2F28-83A2-42B2-8D41-E3A1E43834CD}"/>
              </a:ext>
            </a:extLst>
          </p:cNvPr>
          <p:cNvSpPr txBox="1">
            <a:spLocks/>
          </p:cNvSpPr>
          <p:nvPr/>
        </p:nvSpPr>
        <p:spPr>
          <a:xfrm>
            <a:off x="8282084" y="5099957"/>
            <a:ext cx="2289822" cy="5726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§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3F9C35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70A030"/>
                </a:solidFill>
                <a:effectLst/>
                <a:uLnTx/>
                <a:uFillTx/>
                <a:latin typeface="Klavika Lt"/>
                <a:ea typeface="+mn-ea"/>
                <a:cs typeface="+mn-cs"/>
              </a:rPr>
              <a:t>13.4¢</a:t>
            </a:r>
          </a:p>
        </p:txBody>
      </p:sp>
      <p:sp>
        <p:nvSpPr>
          <p:cNvPr id="33" name="Content Placeholder 5">
            <a:extLst>
              <a:ext uri="{FF2B5EF4-FFF2-40B4-BE49-F238E27FC236}">
                <a16:creationId xmlns:a16="http://schemas.microsoft.com/office/drawing/2014/main" id="{889F0D1C-1F1D-4240-B738-78370E9D4335}"/>
              </a:ext>
            </a:extLst>
          </p:cNvPr>
          <p:cNvSpPr txBox="1">
            <a:spLocks/>
          </p:cNvSpPr>
          <p:nvPr/>
        </p:nvSpPr>
        <p:spPr>
          <a:xfrm>
            <a:off x="8282084" y="5667138"/>
            <a:ext cx="1755291" cy="44844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Klavika Lt" panose="02000000000000000000" pitchFamily="50" charset="0"/>
                <a:ea typeface="+mn-ea"/>
                <a:cs typeface="Arial" charset="0"/>
              </a:rPr>
              <a:t>per kWh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2C22483-8DA6-4224-A1BD-D76C7ED821B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279059" y="893108"/>
            <a:ext cx="5989393" cy="537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825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A40BFEAA-6A15-4CF1-A228-4C62B1F7D619}"/>
              </a:ext>
            </a:extLst>
          </p:cNvPr>
          <p:cNvSpPr/>
          <p:nvPr/>
        </p:nvSpPr>
        <p:spPr>
          <a:xfrm>
            <a:off x="270587" y="195943"/>
            <a:ext cx="279919" cy="447869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D7D2C3"/>
              </a:solidFill>
              <a:effectLst/>
              <a:uLnTx/>
              <a:uFillTx/>
              <a:latin typeface="Klavika Lt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C92646-489A-41DA-8D98-FFA6CD8D762C}"/>
              </a:ext>
            </a:extLst>
          </p:cNvPr>
          <p:cNvSpPr txBox="1"/>
          <p:nvPr/>
        </p:nvSpPr>
        <p:spPr>
          <a:xfrm>
            <a:off x="541174" y="238484"/>
            <a:ext cx="58969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94949">
                    <a:lumMod val="65000"/>
                    <a:lumOff val="35000"/>
                  </a:srgbClr>
                </a:solidFill>
                <a:effectLst/>
                <a:uLnTx/>
                <a:uFillTx/>
                <a:latin typeface="Klavika Bd" panose="02000803050000020004" pitchFamily="50" charset="0"/>
                <a:ea typeface="+mn-ea"/>
                <a:cs typeface="+mn-cs"/>
              </a:rPr>
              <a:t>2024 Environmental Impact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6DD292-B4F5-4F1E-8584-E14F433B3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8BC7C-3AC5-4E33-9DDA-E9EA8B82FB1B}" type="slidenum">
              <a:rPr kumimoji="0" lang="en-GB" sz="16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Klavika Lt" panose="02000000000000000000" pitchFamily="50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Klavika Lt" panose="02000000000000000000" pitchFamily="50" charset="0"/>
              <a:ea typeface="+mn-ea"/>
              <a:cs typeface="+mn-cs"/>
            </a:endParaRP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3ECCC51-3A5C-42D1-8047-DFEDD297498D}"/>
              </a:ext>
            </a:extLst>
          </p:cNvPr>
          <p:cNvSpPr txBox="1">
            <a:spLocks/>
          </p:cNvSpPr>
          <p:nvPr/>
        </p:nvSpPr>
        <p:spPr>
          <a:xfrm>
            <a:off x="3310393" y="2792884"/>
            <a:ext cx="2626051" cy="7898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§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3F9C35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70A030"/>
                </a:solidFill>
                <a:effectLst/>
                <a:uLnTx/>
                <a:uFillTx/>
                <a:latin typeface="Klavika Lt"/>
                <a:ea typeface="+mn-ea"/>
                <a:cs typeface="+mn-cs"/>
              </a:rPr>
              <a:t>26,042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1283AE00-4B7E-4F0A-97BF-940EEB1C176A}"/>
              </a:ext>
            </a:extLst>
          </p:cNvPr>
          <p:cNvSpPr txBox="1">
            <a:spLocks/>
          </p:cNvSpPr>
          <p:nvPr/>
        </p:nvSpPr>
        <p:spPr>
          <a:xfrm>
            <a:off x="3226416" y="2566832"/>
            <a:ext cx="1442439" cy="4785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Klavika Lt" panose="02000000000000000000" pitchFamily="50" charset="0"/>
                <a:ea typeface="+mn-ea"/>
                <a:cs typeface="Arial" charset="0"/>
              </a:rPr>
              <a:t>Keeping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94949"/>
              </a:solidFill>
              <a:effectLst/>
              <a:uLnTx/>
              <a:uFillTx/>
              <a:latin typeface="Klavika Lt" panose="02000000000000000000" pitchFamily="50" charset="0"/>
              <a:ea typeface="+mn-ea"/>
              <a:cs typeface="Arial" charset="0"/>
            </a:endParaRP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B493ED76-B1D1-4CED-BEA1-8BA9BD58422C}"/>
              </a:ext>
            </a:extLst>
          </p:cNvPr>
          <p:cNvSpPr txBox="1">
            <a:spLocks/>
          </p:cNvSpPr>
          <p:nvPr/>
        </p:nvSpPr>
        <p:spPr>
          <a:xfrm>
            <a:off x="3226416" y="3450085"/>
            <a:ext cx="2626051" cy="10280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Klavika Lt" panose="02000000000000000000" pitchFamily="50" charset="0"/>
                <a:ea typeface="+mn-ea"/>
                <a:cs typeface="Arial" charset="0"/>
              </a:rPr>
              <a:t>metric tons of CO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Klavika Lt" panose="02000000000000000000" pitchFamily="50" charset="0"/>
                <a:ea typeface="+mn-ea"/>
                <a:cs typeface="Arial" charset="0"/>
              </a:rPr>
              <a:t>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Klavika Lt" panose="02000000000000000000" pitchFamily="50" charset="0"/>
                <a:ea typeface="+mn-ea"/>
                <a:cs typeface="Arial" charset="0"/>
              </a:rPr>
              <a:t> from being released into the air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46C72019-69F9-422A-8932-C00E2CFE4C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07192" y="2611672"/>
            <a:ext cx="1419225" cy="1409700"/>
          </a:xfrm>
          <a:prstGeom prst="rect">
            <a:avLst/>
          </a:prstGeom>
        </p:spPr>
      </p:pic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24E9E855-9068-4399-A93C-09251F98F1CB}"/>
              </a:ext>
            </a:extLst>
          </p:cNvPr>
          <p:cNvSpPr txBox="1">
            <a:spLocks/>
          </p:cNvSpPr>
          <p:nvPr/>
        </p:nvSpPr>
        <p:spPr>
          <a:xfrm>
            <a:off x="2547528" y="4681099"/>
            <a:ext cx="2626051" cy="7898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§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3F9C35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70A030"/>
                </a:solidFill>
                <a:effectLst/>
                <a:uLnTx/>
                <a:uFillTx/>
                <a:latin typeface="Klavika Lt"/>
                <a:ea typeface="+mn-ea"/>
                <a:cs typeface="+mn-cs"/>
              </a:rPr>
              <a:t>6,074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23FF0D49-B775-40A2-B1B3-B2F6EFA2056E}"/>
              </a:ext>
            </a:extLst>
          </p:cNvPr>
          <p:cNvSpPr txBox="1">
            <a:spLocks/>
          </p:cNvSpPr>
          <p:nvPr/>
        </p:nvSpPr>
        <p:spPr>
          <a:xfrm>
            <a:off x="2463550" y="4455047"/>
            <a:ext cx="2626051" cy="4785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Klavika Lt" panose="02000000000000000000" pitchFamily="50" charset="0"/>
                <a:ea typeface="+mn-ea"/>
                <a:cs typeface="Arial" charset="0"/>
              </a:rPr>
              <a:t>Reducing emissions from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71B8FAB1-4205-47F3-B505-6795E611812C}"/>
              </a:ext>
            </a:extLst>
          </p:cNvPr>
          <p:cNvSpPr txBox="1">
            <a:spLocks/>
          </p:cNvSpPr>
          <p:nvPr/>
        </p:nvSpPr>
        <p:spPr>
          <a:xfrm>
            <a:off x="2463551" y="5338300"/>
            <a:ext cx="3836098" cy="3587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Klavika Lt" panose="02000000000000000000" pitchFamily="50" charset="0"/>
                <a:ea typeface="+mn-ea"/>
                <a:cs typeface="Arial" charset="0"/>
              </a:rPr>
              <a:t>gasoline-powered passenger vehicles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5727138E-EE93-4935-AC10-65EACB7777D2}"/>
              </a:ext>
            </a:extLst>
          </p:cNvPr>
          <p:cNvSpPr txBox="1">
            <a:spLocks/>
          </p:cNvSpPr>
          <p:nvPr/>
        </p:nvSpPr>
        <p:spPr>
          <a:xfrm>
            <a:off x="2130615" y="1466954"/>
            <a:ext cx="2626051" cy="7898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" panose="05000000000000000000" pitchFamily="2" charset="2"/>
              <a:buChar char="§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98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3F9C35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70A030"/>
                </a:solidFill>
                <a:effectLst/>
                <a:uLnTx/>
                <a:uFillTx/>
                <a:latin typeface="Klavika Lt"/>
                <a:ea typeface="+mn-ea"/>
                <a:cs typeface="+mn-cs"/>
              </a:rPr>
              <a:t>3,631 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D96711DE-9ECE-4DE6-8AF7-9D6B19C0D335}"/>
              </a:ext>
            </a:extLst>
          </p:cNvPr>
          <p:cNvSpPr txBox="1">
            <a:spLocks/>
          </p:cNvSpPr>
          <p:nvPr/>
        </p:nvSpPr>
        <p:spPr>
          <a:xfrm>
            <a:off x="2088626" y="1005681"/>
            <a:ext cx="3084953" cy="7898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Klavika Lt" panose="02000000000000000000" pitchFamily="50" charset="0"/>
                <a:ea typeface="+mn-ea"/>
                <a:cs typeface="Arial" charset="0"/>
              </a:rPr>
              <a:t>Together, last year we saved enough energy to power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94949"/>
              </a:solidFill>
              <a:effectLst/>
              <a:uLnTx/>
              <a:uFillTx/>
              <a:latin typeface="Klavika Lt" panose="02000000000000000000" pitchFamily="50" charset="0"/>
              <a:ea typeface="+mn-ea"/>
              <a:cs typeface="Arial" charset="0"/>
            </a:endParaRPr>
          </a:p>
        </p:txBody>
      </p:sp>
      <p:sp>
        <p:nvSpPr>
          <p:cNvPr id="22" name="Content Placeholder 5">
            <a:extLst>
              <a:ext uri="{FF2B5EF4-FFF2-40B4-BE49-F238E27FC236}">
                <a16:creationId xmlns:a16="http://schemas.microsoft.com/office/drawing/2014/main" id="{9B858A1E-530B-4568-B3C5-AC0D574A7542}"/>
              </a:ext>
            </a:extLst>
          </p:cNvPr>
          <p:cNvSpPr txBox="1">
            <a:spLocks/>
          </p:cNvSpPr>
          <p:nvPr/>
        </p:nvSpPr>
        <p:spPr>
          <a:xfrm>
            <a:off x="3413631" y="1712070"/>
            <a:ext cx="2307994" cy="358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Klavika Lt" panose="02000000000000000000" pitchFamily="50" charset="0"/>
                <a:ea typeface="+mn-ea"/>
                <a:cs typeface="Arial" charset="0"/>
              </a:rPr>
              <a:t>NM homes for a year</a:t>
            </a: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E47712A1-5C99-4923-8E67-78AC5111D7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0915" y="1000901"/>
            <a:ext cx="1409700" cy="1419225"/>
          </a:xfrm>
          <a:prstGeom prst="rect">
            <a:avLst/>
          </a:prstGeom>
        </p:spPr>
      </p:pic>
      <p:pic>
        <p:nvPicPr>
          <p:cNvPr id="8" name="Picture 7" descr="A hand holding a small plant&#10;&#10;Description automatically generated">
            <a:extLst>
              <a:ext uri="{FF2B5EF4-FFF2-40B4-BE49-F238E27FC236}">
                <a16:creationId xmlns:a16="http://schemas.microsoft.com/office/drawing/2014/main" id="{EADEDC70-AE40-4C35-A3BD-85AD4F40E06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80108" y="350605"/>
            <a:ext cx="5430713" cy="602186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C6A856DF-533B-45D5-9361-41D9DFC2505F}"/>
              </a:ext>
            </a:extLst>
          </p:cNvPr>
          <p:cNvSpPr txBox="1"/>
          <p:nvPr/>
        </p:nvSpPr>
        <p:spPr>
          <a:xfrm>
            <a:off x="7008957" y="6323407"/>
            <a:ext cx="678188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Klavika Lt" panose="02000000000000000000" pitchFamily="50" charset="0"/>
                <a:ea typeface="+mn-ea"/>
                <a:cs typeface="+mn-cs"/>
              </a:rPr>
              <a:t>https://www.epa.gov/energy/greenhouse-gas-equivalencies-calculator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494949"/>
              </a:solidFill>
              <a:effectLst/>
              <a:uLnTx/>
              <a:uFillTx/>
              <a:latin typeface="Klavika Lt" panose="02000000000000000000" pitchFamily="50" charset="0"/>
              <a:ea typeface="+mn-ea"/>
              <a:cs typeface="+mn-cs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F3523DC-D560-4008-83CF-2FD990030AF0}"/>
              </a:ext>
            </a:extLst>
          </p:cNvPr>
          <p:cNvGrpSpPr/>
          <p:nvPr/>
        </p:nvGrpSpPr>
        <p:grpSpPr>
          <a:xfrm>
            <a:off x="931147" y="4433095"/>
            <a:ext cx="1419224" cy="1419224"/>
            <a:chOff x="931147" y="4433095"/>
            <a:chExt cx="1419224" cy="1419224"/>
          </a:xfrm>
        </p:grpSpPr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56CDC199-DF68-4BA1-AFC4-2E07CD2EAC2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31147" y="4433095"/>
              <a:ext cx="1419224" cy="1419224"/>
            </a:xfrm>
            <a:prstGeom prst="rect">
              <a:avLst/>
            </a:prstGeom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9F00C44-71CB-4FE9-9FB3-3E87F5BBE877}"/>
                </a:ext>
              </a:extLst>
            </p:cNvPr>
            <p:cNvSpPr/>
            <p:nvPr/>
          </p:nvSpPr>
          <p:spPr>
            <a:xfrm>
              <a:off x="1072632" y="4568319"/>
              <a:ext cx="1097280" cy="1097280"/>
            </a:xfrm>
            <a:prstGeom prst="ellipse">
              <a:avLst/>
            </a:prstGeom>
            <a:solidFill>
              <a:srgbClr val="007F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D7D2C3"/>
                </a:solidFill>
                <a:effectLst/>
                <a:uLnTx/>
                <a:uFillTx/>
                <a:latin typeface="Klavika Lt"/>
                <a:ea typeface="+mn-ea"/>
                <a:cs typeface="+mn-cs"/>
              </a:endParaRPr>
            </a:p>
          </p:txBody>
        </p:sp>
        <p:pic>
          <p:nvPicPr>
            <p:cNvPr id="32" name="Picture 31" descr="Icon&#10;&#10;Description automatically generated">
              <a:extLst>
                <a:ext uri="{FF2B5EF4-FFF2-40B4-BE49-F238E27FC236}">
                  <a16:creationId xmlns:a16="http://schemas.microsoft.com/office/drawing/2014/main" id="{8EFB1193-E6F4-4F8D-B1EE-14EF69F05A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5536" y="4612255"/>
              <a:ext cx="1097280" cy="8381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045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1206230" y="1370098"/>
            <a:ext cx="2867377" cy="427037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chemeClr val="accent1"/>
                </a:solidFill>
                <a:latin typeface="Klavika Md" panose="02000000000000000000" pitchFamily="50" charset="0"/>
              </a:rPr>
              <a:t>Retrofit Rebate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1235128" y="1759925"/>
            <a:ext cx="2796259" cy="941563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/>
              <a:t>Cash rebates reduce the up-front cost of eligible energy efficiency improvements in existing buildings.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DBA34EB3-D454-7D7A-F631-906CAF5A3D13}"/>
              </a:ext>
            </a:extLst>
          </p:cNvPr>
          <p:cNvSpPr txBox="1">
            <a:spLocks/>
          </p:cNvSpPr>
          <p:nvPr/>
        </p:nvSpPr>
        <p:spPr>
          <a:xfrm>
            <a:off x="4876643" y="1759925"/>
            <a:ext cx="3196536" cy="10277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itchFamily="34" charset="0"/>
              <a:buChar char="–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+mn-cs"/>
              </a:defRPr>
            </a:lvl2pPr>
            <a:lvl3pPr marL="228600" indent="-228600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+mn-cs"/>
              </a:defRPr>
            </a:lvl3pPr>
            <a:lvl4pPr marL="228600" indent="-228600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itchFamily="34" charset="0"/>
              <a:buChar char="–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+mn-cs"/>
              </a:defRPr>
            </a:lvl4pPr>
            <a:lvl5pPr marL="228600" indent="-228600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itchFamily="34" charset="0"/>
              <a:buChar char="»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Qualify for PNM rebates when implementing more efficient building designs that exceed baseline energy efficiency code requirements.</a:t>
            </a: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8817119" y="1688008"/>
            <a:ext cx="3026065" cy="74825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/>
              <a:t>Small business customers with peak demand under 200 kW can qualify for higher rebates and turnkey installation. </a:t>
            </a:r>
            <a:endParaRPr lang="en-US" sz="1800" b="1" dirty="0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4FEF4A74-98EA-181F-9818-C8E324C96FAF}"/>
              </a:ext>
            </a:extLst>
          </p:cNvPr>
          <p:cNvSpPr txBox="1">
            <a:spLocks/>
          </p:cNvSpPr>
          <p:nvPr/>
        </p:nvSpPr>
        <p:spPr>
          <a:xfrm>
            <a:off x="4882109" y="1367829"/>
            <a:ext cx="3124633" cy="4270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accent1"/>
                </a:solidFill>
                <a:latin typeface="Klavika Md" panose="02000000000000000000" pitchFamily="50" charset="0"/>
              </a:rPr>
              <a:t>New Construction	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E0365D02-B0A4-7BD7-E13B-01CAAED2BFEA}"/>
              </a:ext>
            </a:extLst>
          </p:cNvPr>
          <p:cNvSpPr txBox="1">
            <a:spLocks/>
          </p:cNvSpPr>
          <p:nvPr/>
        </p:nvSpPr>
        <p:spPr>
          <a:xfrm>
            <a:off x="8820174" y="1367828"/>
            <a:ext cx="3056203" cy="4270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accent1"/>
                </a:solidFill>
                <a:latin typeface="Klavika Md" panose="02000000000000000000" pitchFamily="50" charset="0"/>
              </a:rPr>
              <a:t>Quick Saver</a:t>
            </a:r>
          </a:p>
        </p:txBody>
      </p:sp>
      <p:sp>
        <p:nvSpPr>
          <p:cNvPr id="11" name="Content Placeholder 4"/>
          <p:cNvSpPr txBox="1">
            <a:spLocks/>
          </p:cNvSpPr>
          <p:nvPr/>
        </p:nvSpPr>
        <p:spPr>
          <a:xfrm>
            <a:off x="1245671" y="3476896"/>
            <a:ext cx="2799008" cy="4270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accent1"/>
                </a:solidFill>
                <a:latin typeface="Klavika Md" panose="02000000000000000000" pitchFamily="50" charset="0"/>
              </a:rPr>
              <a:t>Multifamily Program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2CAA6371-3AAB-8CC6-45B9-994CD555A01F}"/>
              </a:ext>
            </a:extLst>
          </p:cNvPr>
          <p:cNvSpPr txBox="1">
            <a:spLocks/>
          </p:cNvSpPr>
          <p:nvPr/>
        </p:nvSpPr>
        <p:spPr>
          <a:xfrm>
            <a:off x="1257725" y="3834238"/>
            <a:ext cx="2799008" cy="130079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itchFamily="34" charset="0"/>
              <a:buChar char="–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+mn-cs"/>
              </a:defRPr>
            </a:lvl2pPr>
            <a:lvl3pPr marL="228600" indent="-228600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+mn-cs"/>
              </a:defRPr>
            </a:lvl3pPr>
            <a:lvl4pPr marL="228600" indent="-228600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itchFamily="34" charset="0"/>
              <a:buChar char="–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+mn-cs"/>
              </a:defRPr>
            </a:lvl4pPr>
            <a:lvl5pPr marL="228600" indent="-228600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itchFamily="34" charset="0"/>
              <a:buChar char="»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Multifamily communities can get rebates for in-unit and common areas, plus bonuses for income qualified communities. </a:t>
            </a:r>
          </a:p>
        </p:txBody>
      </p:sp>
      <p:sp>
        <p:nvSpPr>
          <p:cNvPr id="13" name="Content Placeholder 4"/>
          <p:cNvSpPr txBox="1">
            <a:spLocks/>
          </p:cNvSpPr>
          <p:nvPr/>
        </p:nvSpPr>
        <p:spPr>
          <a:xfrm>
            <a:off x="5080850" y="3484048"/>
            <a:ext cx="2896960" cy="4270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accent1"/>
                </a:solidFill>
                <a:latin typeface="Klavika Md" panose="02000000000000000000" pitchFamily="50" charset="0"/>
              </a:rPr>
              <a:t>Building Tune-Up	</a:t>
            </a:r>
            <a:r>
              <a:rPr lang="en-US" sz="2000" dirty="0"/>
              <a:t>	</a:t>
            </a:r>
            <a:endParaRPr lang="en-US" sz="2000" dirty="0">
              <a:solidFill>
                <a:schemeClr val="accent1"/>
              </a:solidFill>
              <a:latin typeface="Klavika Md" panose="02000000000000000000" pitchFamily="50" charset="0"/>
            </a:endParaRPr>
          </a:p>
        </p:txBody>
      </p:sp>
      <p:sp>
        <p:nvSpPr>
          <p:cNvPr id="14" name="Content Placeholder 5"/>
          <p:cNvSpPr txBox="1">
            <a:spLocks/>
          </p:cNvSpPr>
          <p:nvPr/>
        </p:nvSpPr>
        <p:spPr>
          <a:xfrm>
            <a:off x="5087475" y="3831226"/>
            <a:ext cx="2896960" cy="12780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/>
              <a:t>Commercial building owners and operators can get support and rebates for optimizing their building’s performance and improving system efficiency.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5C54BF69-0E03-B83C-1795-DF75DD779245}"/>
              </a:ext>
            </a:extLst>
          </p:cNvPr>
          <p:cNvSpPr txBox="1">
            <a:spLocks/>
          </p:cNvSpPr>
          <p:nvPr/>
        </p:nvSpPr>
        <p:spPr>
          <a:xfrm>
            <a:off x="9099030" y="3835300"/>
            <a:ext cx="2721394" cy="1293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itchFamily="34" charset="0"/>
              <a:buChar char="–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+mn-cs"/>
              </a:defRPr>
            </a:lvl2pPr>
            <a:lvl3pPr marL="228600" indent="-228600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+mn-cs"/>
              </a:defRPr>
            </a:lvl3pPr>
            <a:lvl4pPr marL="228600" indent="-228600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itchFamily="34" charset="0"/>
              <a:buChar char="–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+mn-cs"/>
              </a:defRPr>
            </a:lvl4pPr>
            <a:lvl5pPr marL="228600" indent="-228600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itchFamily="34" charset="0"/>
              <a:buChar char="»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Receive instant, point-of-sale rebates on qualifying high-efficiency commercial food service and HVAC equipment sold by authorized distributors.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FEE2A9-C232-FC11-AEBF-66AC6DB9B544}"/>
              </a:ext>
            </a:extLst>
          </p:cNvPr>
          <p:cNvSpPr txBox="1"/>
          <p:nvPr/>
        </p:nvSpPr>
        <p:spPr>
          <a:xfrm>
            <a:off x="9079919" y="3476896"/>
            <a:ext cx="258729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Klavika Md" panose="02000000000000000000" pitchFamily="50" charset="0"/>
              </a:rPr>
              <a:t>Distributor Discount</a:t>
            </a:r>
            <a:endParaRPr lang="en-GB" sz="2000" dirty="0">
              <a:solidFill>
                <a:schemeClr val="accent1"/>
              </a:solidFill>
              <a:latin typeface="Klavika Md" panose="02000000000000000000" pitchFamily="50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BDD8508-D6A9-9AFB-17F2-326D4F8A8597}"/>
              </a:ext>
            </a:extLst>
          </p:cNvPr>
          <p:cNvCxnSpPr/>
          <p:nvPr/>
        </p:nvCxnSpPr>
        <p:spPr>
          <a:xfrm>
            <a:off x="4155883" y="1454707"/>
            <a:ext cx="0" cy="384048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C37F535-1229-9BEB-0393-1CDDEF8A7269}"/>
              </a:ext>
            </a:extLst>
          </p:cNvPr>
          <p:cNvCxnSpPr/>
          <p:nvPr/>
        </p:nvCxnSpPr>
        <p:spPr>
          <a:xfrm>
            <a:off x="8084783" y="1459975"/>
            <a:ext cx="0" cy="384048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F8A8E24-2537-D45D-62CD-6C4E1AC692EF}"/>
              </a:ext>
            </a:extLst>
          </p:cNvPr>
          <p:cNvCxnSpPr/>
          <p:nvPr/>
        </p:nvCxnSpPr>
        <p:spPr>
          <a:xfrm>
            <a:off x="561892" y="3290665"/>
            <a:ext cx="1113182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23F0BED5-ED75-CF7C-8887-D2B0862704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2239" y="5570194"/>
            <a:ext cx="4687814" cy="9618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25C3614-0CCF-F86C-67C4-EF01A2E28B93}"/>
              </a:ext>
            </a:extLst>
          </p:cNvPr>
          <p:cNvSpPr txBox="1"/>
          <p:nvPr/>
        </p:nvSpPr>
        <p:spPr>
          <a:xfrm>
            <a:off x="400332" y="5979468"/>
            <a:ext cx="34866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pnmenergyefficiency.com</a:t>
            </a:r>
            <a:endParaRPr lang="en-GB" dirty="0"/>
          </a:p>
        </p:txBody>
      </p:sp>
      <p:sp>
        <p:nvSpPr>
          <p:cNvPr id="16" name="Parallelogram 15">
            <a:extLst>
              <a:ext uri="{FF2B5EF4-FFF2-40B4-BE49-F238E27FC236}">
                <a16:creationId xmlns:a16="http://schemas.microsoft.com/office/drawing/2014/main" id="{6E75FD1E-BAD3-5DA5-84FA-E3BA12CE01A0}"/>
              </a:ext>
            </a:extLst>
          </p:cNvPr>
          <p:cNvSpPr/>
          <p:nvPr/>
        </p:nvSpPr>
        <p:spPr>
          <a:xfrm>
            <a:off x="270587" y="195943"/>
            <a:ext cx="279919" cy="447869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D7D2C3"/>
              </a:solidFill>
              <a:effectLst/>
              <a:uLnTx/>
              <a:uFillTx/>
              <a:latin typeface="Klavika Lt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34C3EB6-696E-AFD5-638A-A1C665885828}"/>
              </a:ext>
            </a:extLst>
          </p:cNvPr>
          <p:cNvSpPr txBox="1"/>
          <p:nvPr/>
        </p:nvSpPr>
        <p:spPr>
          <a:xfrm>
            <a:off x="541174" y="238484"/>
            <a:ext cx="58969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94949">
                    <a:lumMod val="65000"/>
                    <a:lumOff val="35000"/>
                  </a:srgbClr>
                </a:solidFill>
                <a:effectLst/>
                <a:uLnTx/>
                <a:uFillTx/>
                <a:latin typeface="Klavika Bd" panose="02000803050000020004" pitchFamily="50" charset="0"/>
                <a:ea typeface="+mn-ea"/>
                <a:cs typeface="+mn-cs"/>
              </a:rPr>
              <a:t>Programs at a glance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D9D0C577-49A4-59B7-34DA-A1E086EAAB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8282" y="3552864"/>
            <a:ext cx="660294" cy="499549"/>
          </a:xfrm>
          <a:prstGeom prst="rect">
            <a:avLst/>
          </a:prstGeom>
        </p:spPr>
      </p:pic>
      <p:grpSp>
        <p:nvGrpSpPr>
          <p:cNvPr id="23" name="Graphic 2">
            <a:extLst>
              <a:ext uri="{FF2B5EF4-FFF2-40B4-BE49-F238E27FC236}">
                <a16:creationId xmlns:a16="http://schemas.microsoft.com/office/drawing/2014/main" id="{6AA49E6F-33F0-9DB1-3D1B-A637B100504E}"/>
              </a:ext>
            </a:extLst>
          </p:cNvPr>
          <p:cNvGrpSpPr/>
          <p:nvPr/>
        </p:nvGrpSpPr>
        <p:grpSpPr>
          <a:xfrm>
            <a:off x="8228553" y="1454707"/>
            <a:ext cx="492250" cy="787056"/>
            <a:chOff x="-1376559" y="4608925"/>
            <a:chExt cx="464577" cy="742809"/>
          </a:xfrm>
          <a:solidFill>
            <a:schemeClr val="accent2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ED9CB86-55A3-D525-974E-94204D98AEDA}"/>
                </a:ext>
              </a:extLst>
            </p:cNvPr>
            <p:cNvSpPr/>
            <p:nvPr/>
          </p:nvSpPr>
          <p:spPr>
            <a:xfrm>
              <a:off x="-1281635" y="4709705"/>
              <a:ext cx="369653" cy="642028"/>
            </a:xfrm>
            <a:custGeom>
              <a:avLst/>
              <a:gdLst>
                <a:gd name="connsiteX0" fmla="*/ 316637 w 369652"/>
                <a:gd name="connsiteY0" fmla="*/ 65759 h 642028"/>
                <a:gd name="connsiteX1" fmla="*/ 188523 w 369652"/>
                <a:gd name="connsiteY1" fmla="*/ 7296 h 642028"/>
                <a:gd name="connsiteX2" fmla="*/ 60409 w 369652"/>
                <a:gd name="connsiteY2" fmla="*/ 65759 h 642028"/>
                <a:gd name="connsiteX3" fmla="*/ 7296 w 369652"/>
                <a:gd name="connsiteY3" fmla="*/ 206811 h 642028"/>
                <a:gd name="connsiteX4" fmla="*/ 34436 w 369652"/>
                <a:gd name="connsiteY4" fmla="*/ 311773 h 642028"/>
                <a:gd name="connsiteX5" fmla="*/ 76265 w 369652"/>
                <a:gd name="connsiteY5" fmla="*/ 388427 h 642028"/>
                <a:gd name="connsiteX6" fmla="*/ 90468 w 369652"/>
                <a:gd name="connsiteY6" fmla="*/ 427046 h 642028"/>
                <a:gd name="connsiteX7" fmla="*/ 95818 w 369652"/>
                <a:gd name="connsiteY7" fmla="*/ 466638 h 642028"/>
                <a:gd name="connsiteX8" fmla="*/ 104476 w 369652"/>
                <a:gd name="connsiteY8" fmla="*/ 489595 h 642028"/>
                <a:gd name="connsiteX9" fmla="*/ 116927 w 369652"/>
                <a:gd name="connsiteY9" fmla="*/ 497766 h 642028"/>
                <a:gd name="connsiteX10" fmla="*/ 116927 w 369652"/>
                <a:gd name="connsiteY10" fmla="*/ 567222 h 642028"/>
                <a:gd name="connsiteX11" fmla="*/ 116927 w 369652"/>
                <a:gd name="connsiteY11" fmla="*/ 567222 h 642028"/>
                <a:gd name="connsiteX12" fmla="*/ 116927 w 369652"/>
                <a:gd name="connsiteY12" fmla="*/ 567222 h 642028"/>
                <a:gd name="connsiteX13" fmla="*/ 116927 w 369652"/>
                <a:gd name="connsiteY13" fmla="*/ 567222 h 642028"/>
                <a:gd name="connsiteX14" fmla="*/ 116927 w 369652"/>
                <a:gd name="connsiteY14" fmla="*/ 567903 h 642028"/>
                <a:gd name="connsiteX15" fmla="*/ 116927 w 369652"/>
                <a:gd name="connsiteY15" fmla="*/ 567903 h 642028"/>
                <a:gd name="connsiteX16" fmla="*/ 116927 w 369652"/>
                <a:gd name="connsiteY16" fmla="*/ 568098 h 642028"/>
                <a:gd name="connsiteX17" fmla="*/ 116927 w 369652"/>
                <a:gd name="connsiteY17" fmla="*/ 568098 h 642028"/>
                <a:gd name="connsiteX18" fmla="*/ 128503 w 369652"/>
                <a:gd name="connsiteY18" fmla="*/ 597378 h 642028"/>
                <a:gd name="connsiteX19" fmla="*/ 157783 w 369652"/>
                <a:gd name="connsiteY19" fmla="*/ 628701 h 642028"/>
                <a:gd name="connsiteX20" fmla="*/ 185410 w 369652"/>
                <a:gd name="connsiteY20" fmla="*/ 641055 h 642028"/>
                <a:gd name="connsiteX21" fmla="*/ 191733 w 369652"/>
                <a:gd name="connsiteY21" fmla="*/ 641055 h 642028"/>
                <a:gd name="connsiteX22" fmla="*/ 219360 w 369652"/>
                <a:gd name="connsiteY22" fmla="*/ 628701 h 642028"/>
                <a:gd name="connsiteX23" fmla="*/ 248640 w 369652"/>
                <a:gd name="connsiteY23" fmla="*/ 597378 h 642028"/>
                <a:gd name="connsiteX24" fmla="*/ 260216 w 369652"/>
                <a:gd name="connsiteY24" fmla="*/ 567125 h 642028"/>
                <a:gd name="connsiteX25" fmla="*/ 260216 w 369652"/>
                <a:gd name="connsiteY25" fmla="*/ 497669 h 642028"/>
                <a:gd name="connsiteX26" fmla="*/ 272667 w 369652"/>
                <a:gd name="connsiteY26" fmla="*/ 489498 h 642028"/>
                <a:gd name="connsiteX27" fmla="*/ 281325 w 369652"/>
                <a:gd name="connsiteY27" fmla="*/ 466540 h 642028"/>
                <a:gd name="connsiteX28" fmla="*/ 286675 w 369652"/>
                <a:gd name="connsiteY28" fmla="*/ 427046 h 642028"/>
                <a:gd name="connsiteX29" fmla="*/ 310119 w 369652"/>
                <a:gd name="connsiteY29" fmla="*/ 369458 h 642028"/>
                <a:gd name="connsiteX30" fmla="*/ 342512 w 369652"/>
                <a:gd name="connsiteY30" fmla="*/ 312162 h 642028"/>
                <a:gd name="connsiteX31" fmla="*/ 369847 w 369652"/>
                <a:gd name="connsiteY31" fmla="*/ 206811 h 642028"/>
                <a:gd name="connsiteX32" fmla="*/ 316637 w 369652"/>
                <a:gd name="connsiteY32" fmla="*/ 65759 h 642028"/>
                <a:gd name="connsiteX33" fmla="*/ 78308 w 369652"/>
                <a:gd name="connsiteY33" fmla="*/ 85409 h 642028"/>
                <a:gd name="connsiteX34" fmla="*/ 188523 w 369652"/>
                <a:gd name="connsiteY34" fmla="*/ 35117 h 642028"/>
                <a:gd name="connsiteX35" fmla="*/ 298738 w 369652"/>
                <a:gd name="connsiteY35" fmla="*/ 85409 h 642028"/>
                <a:gd name="connsiteX36" fmla="*/ 343874 w 369652"/>
                <a:gd name="connsiteY36" fmla="*/ 192803 h 642028"/>
                <a:gd name="connsiteX37" fmla="*/ 33269 w 369652"/>
                <a:gd name="connsiteY37" fmla="*/ 192803 h 642028"/>
                <a:gd name="connsiteX38" fmla="*/ 78308 w 369652"/>
                <a:gd name="connsiteY38" fmla="*/ 85409 h 642028"/>
                <a:gd name="connsiteX39" fmla="*/ 212453 w 369652"/>
                <a:gd name="connsiteY39" fmla="*/ 610024 h 642028"/>
                <a:gd name="connsiteX40" fmla="*/ 164690 w 369652"/>
                <a:gd name="connsiteY40" fmla="*/ 610024 h 642028"/>
                <a:gd name="connsiteX41" fmla="*/ 146110 w 369652"/>
                <a:gd name="connsiteY41" fmla="*/ 590179 h 642028"/>
                <a:gd name="connsiteX42" fmla="*/ 230936 w 369652"/>
                <a:gd name="connsiteY42" fmla="*/ 590179 h 642028"/>
                <a:gd name="connsiteX43" fmla="*/ 212453 w 369652"/>
                <a:gd name="connsiteY43" fmla="*/ 610024 h 642028"/>
                <a:gd name="connsiteX44" fmla="*/ 242901 w 369652"/>
                <a:gd name="connsiteY44" fmla="*/ 571697 h 642028"/>
                <a:gd name="connsiteX45" fmla="*/ 134242 w 369652"/>
                <a:gd name="connsiteY45" fmla="*/ 571697 h 642028"/>
                <a:gd name="connsiteX46" fmla="*/ 133853 w 369652"/>
                <a:gd name="connsiteY46" fmla="*/ 567125 h 642028"/>
                <a:gd name="connsiteX47" fmla="*/ 133853 w 369652"/>
                <a:gd name="connsiteY47" fmla="*/ 567125 h 642028"/>
                <a:gd name="connsiteX48" fmla="*/ 133853 w 369652"/>
                <a:gd name="connsiteY48" fmla="*/ 567125 h 642028"/>
                <a:gd name="connsiteX49" fmla="*/ 133853 w 369652"/>
                <a:gd name="connsiteY49" fmla="*/ 567125 h 642028"/>
                <a:gd name="connsiteX50" fmla="*/ 133853 w 369652"/>
                <a:gd name="connsiteY50" fmla="*/ 553701 h 642028"/>
                <a:gd name="connsiteX51" fmla="*/ 243387 w 369652"/>
                <a:gd name="connsiteY51" fmla="*/ 553701 h 642028"/>
                <a:gd name="connsiteX52" fmla="*/ 243387 w 369652"/>
                <a:gd name="connsiteY52" fmla="*/ 567125 h 642028"/>
                <a:gd name="connsiteX53" fmla="*/ 242901 w 369652"/>
                <a:gd name="connsiteY53" fmla="*/ 571697 h 642028"/>
                <a:gd name="connsiteX54" fmla="*/ 243290 w 369652"/>
                <a:gd name="connsiteY54" fmla="*/ 544362 h 642028"/>
                <a:gd name="connsiteX55" fmla="*/ 133756 w 369652"/>
                <a:gd name="connsiteY55" fmla="*/ 544362 h 642028"/>
                <a:gd name="connsiteX56" fmla="*/ 133756 w 369652"/>
                <a:gd name="connsiteY56" fmla="*/ 526366 h 642028"/>
                <a:gd name="connsiteX57" fmla="*/ 243290 w 369652"/>
                <a:gd name="connsiteY57" fmla="*/ 526366 h 642028"/>
                <a:gd name="connsiteX58" fmla="*/ 243290 w 369652"/>
                <a:gd name="connsiteY58" fmla="*/ 544362 h 642028"/>
                <a:gd name="connsiteX59" fmla="*/ 243290 w 369652"/>
                <a:gd name="connsiteY59" fmla="*/ 517027 h 642028"/>
                <a:gd name="connsiteX60" fmla="*/ 133756 w 369652"/>
                <a:gd name="connsiteY60" fmla="*/ 517027 h 642028"/>
                <a:gd name="connsiteX61" fmla="*/ 133756 w 369652"/>
                <a:gd name="connsiteY61" fmla="*/ 498934 h 642028"/>
                <a:gd name="connsiteX62" fmla="*/ 243290 w 369652"/>
                <a:gd name="connsiteY62" fmla="*/ 498934 h 642028"/>
                <a:gd name="connsiteX63" fmla="*/ 243290 w 369652"/>
                <a:gd name="connsiteY63" fmla="*/ 517027 h 642028"/>
                <a:gd name="connsiteX64" fmla="*/ 205352 w 369652"/>
                <a:gd name="connsiteY64" fmla="*/ 466540 h 642028"/>
                <a:gd name="connsiteX65" fmla="*/ 205060 w 369652"/>
                <a:gd name="connsiteY65" fmla="*/ 470626 h 642028"/>
                <a:gd name="connsiteX66" fmla="*/ 204963 w 369652"/>
                <a:gd name="connsiteY66" fmla="*/ 471112 h 642028"/>
                <a:gd name="connsiteX67" fmla="*/ 196889 w 369652"/>
                <a:gd name="connsiteY67" fmla="*/ 471112 h 642028"/>
                <a:gd name="connsiteX68" fmla="*/ 196889 w 369652"/>
                <a:gd name="connsiteY68" fmla="*/ 466443 h 642028"/>
                <a:gd name="connsiteX69" fmla="*/ 196791 w 369652"/>
                <a:gd name="connsiteY69" fmla="*/ 315858 h 642028"/>
                <a:gd name="connsiteX70" fmla="*/ 196791 w 369652"/>
                <a:gd name="connsiteY70" fmla="*/ 302045 h 642028"/>
                <a:gd name="connsiteX71" fmla="*/ 196889 w 369652"/>
                <a:gd name="connsiteY71" fmla="*/ 220624 h 642028"/>
                <a:gd name="connsiteX72" fmla="*/ 234632 w 369652"/>
                <a:gd name="connsiteY72" fmla="*/ 220624 h 642028"/>
                <a:gd name="connsiteX73" fmla="*/ 226655 w 369652"/>
                <a:gd name="connsiteY73" fmla="*/ 300197 h 642028"/>
                <a:gd name="connsiteX74" fmla="*/ 205352 w 369652"/>
                <a:gd name="connsiteY74" fmla="*/ 466540 h 642028"/>
                <a:gd name="connsiteX75" fmla="*/ 180157 w 369652"/>
                <a:gd name="connsiteY75" fmla="*/ 466540 h 642028"/>
                <a:gd name="connsiteX76" fmla="*/ 180157 w 369652"/>
                <a:gd name="connsiteY76" fmla="*/ 471210 h 642028"/>
                <a:gd name="connsiteX77" fmla="*/ 171986 w 369652"/>
                <a:gd name="connsiteY77" fmla="*/ 471210 h 642028"/>
                <a:gd name="connsiteX78" fmla="*/ 171986 w 369652"/>
                <a:gd name="connsiteY78" fmla="*/ 471210 h 642028"/>
                <a:gd name="connsiteX79" fmla="*/ 171694 w 369652"/>
                <a:gd name="connsiteY79" fmla="*/ 466638 h 642028"/>
                <a:gd name="connsiteX80" fmla="*/ 150196 w 369652"/>
                <a:gd name="connsiteY80" fmla="*/ 300294 h 642028"/>
                <a:gd name="connsiteX81" fmla="*/ 142414 w 369652"/>
                <a:gd name="connsiteY81" fmla="*/ 220819 h 642028"/>
                <a:gd name="connsiteX82" fmla="*/ 180157 w 369652"/>
                <a:gd name="connsiteY82" fmla="*/ 220819 h 642028"/>
                <a:gd name="connsiteX83" fmla="*/ 180060 w 369652"/>
                <a:gd name="connsiteY83" fmla="*/ 302240 h 642028"/>
                <a:gd name="connsiteX84" fmla="*/ 180060 w 369652"/>
                <a:gd name="connsiteY84" fmla="*/ 316053 h 642028"/>
                <a:gd name="connsiteX85" fmla="*/ 180157 w 369652"/>
                <a:gd name="connsiteY85" fmla="*/ 466540 h 642028"/>
                <a:gd name="connsiteX86" fmla="*/ 125487 w 369652"/>
                <a:gd name="connsiteY86" fmla="*/ 220624 h 642028"/>
                <a:gd name="connsiteX87" fmla="*/ 133659 w 369652"/>
                <a:gd name="connsiteY87" fmla="*/ 303893 h 642028"/>
                <a:gd name="connsiteX88" fmla="*/ 154865 w 369652"/>
                <a:gd name="connsiteY88" fmla="*/ 466443 h 642028"/>
                <a:gd name="connsiteX89" fmla="*/ 155060 w 369652"/>
                <a:gd name="connsiteY89" fmla="*/ 471112 h 642028"/>
                <a:gd name="connsiteX90" fmla="*/ 147472 w 369652"/>
                <a:gd name="connsiteY90" fmla="*/ 471112 h 642028"/>
                <a:gd name="connsiteX91" fmla="*/ 146986 w 369652"/>
                <a:gd name="connsiteY91" fmla="*/ 470140 h 642028"/>
                <a:gd name="connsiteX92" fmla="*/ 146402 w 369652"/>
                <a:gd name="connsiteY92" fmla="*/ 466540 h 642028"/>
                <a:gd name="connsiteX93" fmla="*/ 131713 w 369652"/>
                <a:gd name="connsiteY93" fmla="*/ 377046 h 642028"/>
                <a:gd name="connsiteX94" fmla="*/ 103114 w 369652"/>
                <a:gd name="connsiteY94" fmla="*/ 298446 h 642028"/>
                <a:gd name="connsiteX95" fmla="*/ 87744 w 369652"/>
                <a:gd name="connsiteY95" fmla="*/ 220624 h 642028"/>
                <a:gd name="connsiteX96" fmla="*/ 125487 w 369652"/>
                <a:gd name="connsiteY96" fmla="*/ 220624 h 642028"/>
                <a:gd name="connsiteX97" fmla="*/ 230644 w 369652"/>
                <a:gd name="connsiteY97" fmla="*/ 466540 h 642028"/>
                <a:gd name="connsiteX98" fmla="*/ 229574 w 369652"/>
                <a:gd name="connsiteY98" fmla="*/ 471210 h 642028"/>
                <a:gd name="connsiteX99" fmla="*/ 221986 w 369652"/>
                <a:gd name="connsiteY99" fmla="*/ 471210 h 642028"/>
                <a:gd name="connsiteX100" fmla="*/ 222181 w 369652"/>
                <a:gd name="connsiteY100" fmla="*/ 466540 h 642028"/>
                <a:gd name="connsiteX101" fmla="*/ 243193 w 369652"/>
                <a:gd name="connsiteY101" fmla="*/ 304088 h 642028"/>
                <a:gd name="connsiteX102" fmla="*/ 251558 w 369652"/>
                <a:gd name="connsiteY102" fmla="*/ 220721 h 642028"/>
                <a:gd name="connsiteX103" fmla="*/ 289302 w 369652"/>
                <a:gd name="connsiteY103" fmla="*/ 220721 h 642028"/>
                <a:gd name="connsiteX104" fmla="*/ 273738 w 369652"/>
                <a:gd name="connsiteY104" fmla="*/ 298738 h 642028"/>
                <a:gd name="connsiteX105" fmla="*/ 245235 w 369652"/>
                <a:gd name="connsiteY105" fmla="*/ 377240 h 642028"/>
                <a:gd name="connsiteX106" fmla="*/ 230644 w 369652"/>
                <a:gd name="connsiteY106" fmla="*/ 466540 h 642028"/>
                <a:gd name="connsiteX107" fmla="*/ 88814 w 369652"/>
                <a:gd name="connsiteY107" fmla="*/ 355353 h 642028"/>
                <a:gd name="connsiteX108" fmla="*/ 55934 w 369652"/>
                <a:gd name="connsiteY108" fmla="*/ 297084 h 642028"/>
                <a:gd name="connsiteX109" fmla="*/ 33171 w 369652"/>
                <a:gd name="connsiteY109" fmla="*/ 220721 h 642028"/>
                <a:gd name="connsiteX110" fmla="*/ 70915 w 369652"/>
                <a:gd name="connsiteY110" fmla="*/ 220721 h 642028"/>
                <a:gd name="connsiteX111" fmla="*/ 87549 w 369652"/>
                <a:gd name="connsiteY111" fmla="*/ 305547 h 642028"/>
                <a:gd name="connsiteX112" fmla="*/ 115760 w 369652"/>
                <a:gd name="connsiteY112" fmla="*/ 382979 h 642028"/>
                <a:gd name="connsiteX113" fmla="*/ 129573 w 369652"/>
                <a:gd name="connsiteY113" fmla="*/ 466540 h 642028"/>
                <a:gd name="connsiteX114" fmla="*/ 129962 w 369652"/>
                <a:gd name="connsiteY114" fmla="*/ 471210 h 642028"/>
                <a:gd name="connsiteX115" fmla="*/ 125293 w 369652"/>
                <a:gd name="connsiteY115" fmla="*/ 471210 h 642028"/>
                <a:gd name="connsiteX116" fmla="*/ 122374 w 369652"/>
                <a:gd name="connsiteY116" fmla="*/ 469848 h 642028"/>
                <a:gd name="connsiteX117" fmla="*/ 121110 w 369652"/>
                <a:gd name="connsiteY117" fmla="*/ 466540 h 642028"/>
                <a:gd name="connsiteX118" fmla="*/ 114787 w 369652"/>
                <a:gd name="connsiteY118" fmla="*/ 419264 h 642028"/>
                <a:gd name="connsiteX119" fmla="*/ 88814 w 369652"/>
                <a:gd name="connsiteY119" fmla="*/ 355353 h 642028"/>
                <a:gd name="connsiteX120" fmla="*/ 320917 w 369652"/>
                <a:gd name="connsiteY120" fmla="*/ 297376 h 642028"/>
                <a:gd name="connsiteX121" fmla="*/ 278018 w 369652"/>
                <a:gd name="connsiteY121" fmla="*/ 375976 h 642028"/>
                <a:gd name="connsiteX122" fmla="*/ 262259 w 369652"/>
                <a:gd name="connsiteY122" fmla="*/ 419264 h 642028"/>
                <a:gd name="connsiteX123" fmla="*/ 255936 w 369652"/>
                <a:gd name="connsiteY123" fmla="*/ 466443 h 642028"/>
                <a:gd name="connsiteX124" fmla="*/ 254671 w 369652"/>
                <a:gd name="connsiteY124" fmla="*/ 469751 h 642028"/>
                <a:gd name="connsiteX125" fmla="*/ 251656 w 369652"/>
                <a:gd name="connsiteY125" fmla="*/ 471112 h 642028"/>
                <a:gd name="connsiteX126" fmla="*/ 247084 w 369652"/>
                <a:gd name="connsiteY126" fmla="*/ 471112 h 642028"/>
                <a:gd name="connsiteX127" fmla="*/ 247473 w 369652"/>
                <a:gd name="connsiteY127" fmla="*/ 466443 h 642028"/>
                <a:gd name="connsiteX128" fmla="*/ 261189 w 369652"/>
                <a:gd name="connsiteY128" fmla="*/ 382979 h 642028"/>
                <a:gd name="connsiteX129" fmla="*/ 289302 w 369652"/>
                <a:gd name="connsiteY129" fmla="*/ 305644 h 642028"/>
                <a:gd name="connsiteX130" fmla="*/ 306131 w 369652"/>
                <a:gd name="connsiteY130" fmla="*/ 220527 h 642028"/>
                <a:gd name="connsiteX131" fmla="*/ 343874 w 369652"/>
                <a:gd name="connsiteY131" fmla="*/ 220527 h 642028"/>
                <a:gd name="connsiteX132" fmla="*/ 320917 w 369652"/>
                <a:gd name="connsiteY132" fmla="*/ 297376 h 642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369652" h="642028">
                  <a:moveTo>
                    <a:pt x="316637" y="65759"/>
                  </a:moveTo>
                  <a:cubicBezTo>
                    <a:pt x="283854" y="29669"/>
                    <a:pt x="238523" y="7296"/>
                    <a:pt x="188523" y="7296"/>
                  </a:cubicBezTo>
                  <a:cubicBezTo>
                    <a:pt x="138522" y="7296"/>
                    <a:pt x="93191" y="29669"/>
                    <a:pt x="60409" y="65759"/>
                  </a:cubicBezTo>
                  <a:cubicBezTo>
                    <a:pt x="27627" y="101849"/>
                    <a:pt x="7296" y="151752"/>
                    <a:pt x="7296" y="206811"/>
                  </a:cubicBezTo>
                  <a:cubicBezTo>
                    <a:pt x="7296" y="245333"/>
                    <a:pt x="17218" y="281325"/>
                    <a:pt x="34436" y="311773"/>
                  </a:cubicBezTo>
                  <a:cubicBezTo>
                    <a:pt x="48930" y="337551"/>
                    <a:pt x="64592" y="362843"/>
                    <a:pt x="76265" y="388427"/>
                  </a:cubicBezTo>
                  <a:cubicBezTo>
                    <a:pt x="82102" y="401170"/>
                    <a:pt x="86966" y="414011"/>
                    <a:pt x="90468" y="427046"/>
                  </a:cubicBezTo>
                  <a:cubicBezTo>
                    <a:pt x="93872" y="439984"/>
                    <a:pt x="95818" y="453116"/>
                    <a:pt x="95818" y="466638"/>
                  </a:cubicBezTo>
                  <a:cubicBezTo>
                    <a:pt x="95818" y="475587"/>
                    <a:pt x="99125" y="483758"/>
                    <a:pt x="104476" y="489595"/>
                  </a:cubicBezTo>
                  <a:cubicBezTo>
                    <a:pt x="107880" y="493292"/>
                    <a:pt x="112160" y="496210"/>
                    <a:pt x="116927" y="497766"/>
                  </a:cubicBezTo>
                  <a:lnTo>
                    <a:pt x="116927" y="567222"/>
                  </a:lnTo>
                  <a:lnTo>
                    <a:pt x="116927" y="567222"/>
                  </a:lnTo>
                  <a:lnTo>
                    <a:pt x="116927" y="567222"/>
                  </a:lnTo>
                  <a:cubicBezTo>
                    <a:pt x="116927" y="567222"/>
                    <a:pt x="116927" y="567222"/>
                    <a:pt x="116927" y="567222"/>
                  </a:cubicBezTo>
                  <a:cubicBezTo>
                    <a:pt x="116927" y="567514"/>
                    <a:pt x="116927" y="567708"/>
                    <a:pt x="116927" y="567903"/>
                  </a:cubicBezTo>
                  <a:cubicBezTo>
                    <a:pt x="116927" y="567903"/>
                    <a:pt x="116927" y="567903"/>
                    <a:pt x="116927" y="567903"/>
                  </a:cubicBezTo>
                  <a:cubicBezTo>
                    <a:pt x="116927" y="568000"/>
                    <a:pt x="116927" y="568098"/>
                    <a:pt x="116927" y="568098"/>
                  </a:cubicBezTo>
                  <a:lnTo>
                    <a:pt x="116927" y="568098"/>
                  </a:lnTo>
                  <a:cubicBezTo>
                    <a:pt x="117122" y="579187"/>
                    <a:pt x="121304" y="589693"/>
                    <a:pt x="128503" y="597378"/>
                  </a:cubicBezTo>
                  <a:lnTo>
                    <a:pt x="157783" y="628701"/>
                  </a:lnTo>
                  <a:cubicBezTo>
                    <a:pt x="165176" y="636581"/>
                    <a:pt x="175099" y="640958"/>
                    <a:pt x="185410" y="641055"/>
                  </a:cubicBezTo>
                  <a:lnTo>
                    <a:pt x="191733" y="641055"/>
                  </a:lnTo>
                  <a:cubicBezTo>
                    <a:pt x="202044" y="641055"/>
                    <a:pt x="211967" y="636581"/>
                    <a:pt x="219360" y="628701"/>
                  </a:cubicBezTo>
                  <a:lnTo>
                    <a:pt x="248640" y="597378"/>
                  </a:lnTo>
                  <a:cubicBezTo>
                    <a:pt x="256033" y="589401"/>
                    <a:pt x="260216" y="578506"/>
                    <a:pt x="260216" y="567125"/>
                  </a:cubicBezTo>
                  <a:lnTo>
                    <a:pt x="260216" y="497669"/>
                  </a:lnTo>
                  <a:cubicBezTo>
                    <a:pt x="264983" y="496113"/>
                    <a:pt x="269263" y="493292"/>
                    <a:pt x="272667" y="489498"/>
                  </a:cubicBezTo>
                  <a:cubicBezTo>
                    <a:pt x="278018" y="483661"/>
                    <a:pt x="281325" y="475490"/>
                    <a:pt x="281325" y="466540"/>
                  </a:cubicBezTo>
                  <a:cubicBezTo>
                    <a:pt x="281325" y="453116"/>
                    <a:pt x="283271" y="439984"/>
                    <a:pt x="286675" y="427046"/>
                  </a:cubicBezTo>
                  <a:cubicBezTo>
                    <a:pt x="291734" y="407591"/>
                    <a:pt x="300197" y="388524"/>
                    <a:pt x="310119" y="369458"/>
                  </a:cubicBezTo>
                  <a:cubicBezTo>
                    <a:pt x="320041" y="350392"/>
                    <a:pt x="331520" y="331423"/>
                    <a:pt x="342512" y="312162"/>
                  </a:cubicBezTo>
                  <a:cubicBezTo>
                    <a:pt x="359828" y="281617"/>
                    <a:pt x="369847" y="245430"/>
                    <a:pt x="369847" y="206811"/>
                  </a:cubicBezTo>
                  <a:cubicBezTo>
                    <a:pt x="369750" y="151752"/>
                    <a:pt x="349419" y="101752"/>
                    <a:pt x="316637" y="65759"/>
                  </a:cubicBezTo>
                  <a:close/>
                  <a:moveTo>
                    <a:pt x="78308" y="85409"/>
                  </a:moveTo>
                  <a:cubicBezTo>
                    <a:pt x="106518" y="54281"/>
                    <a:pt x="145429" y="35117"/>
                    <a:pt x="188523" y="35117"/>
                  </a:cubicBezTo>
                  <a:cubicBezTo>
                    <a:pt x="231617" y="35117"/>
                    <a:pt x="270527" y="54281"/>
                    <a:pt x="298738" y="85409"/>
                  </a:cubicBezTo>
                  <a:cubicBezTo>
                    <a:pt x="324127" y="113425"/>
                    <a:pt x="340761" y="150974"/>
                    <a:pt x="343874" y="192803"/>
                  </a:cubicBezTo>
                  <a:lnTo>
                    <a:pt x="33269" y="192803"/>
                  </a:lnTo>
                  <a:cubicBezTo>
                    <a:pt x="36284" y="150974"/>
                    <a:pt x="52919" y="113425"/>
                    <a:pt x="78308" y="85409"/>
                  </a:cubicBezTo>
                  <a:close/>
                  <a:moveTo>
                    <a:pt x="212453" y="610024"/>
                  </a:moveTo>
                  <a:lnTo>
                    <a:pt x="164690" y="610024"/>
                  </a:lnTo>
                  <a:lnTo>
                    <a:pt x="146110" y="590179"/>
                  </a:lnTo>
                  <a:lnTo>
                    <a:pt x="230936" y="590179"/>
                  </a:lnTo>
                  <a:lnTo>
                    <a:pt x="212453" y="610024"/>
                  </a:lnTo>
                  <a:close/>
                  <a:moveTo>
                    <a:pt x="242901" y="571697"/>
                  </a:moveTo>
                  <a:lnTo>
                    <a:pt x="134242" y="571697"/>
                  </a:lnTo>
                  <a:cubicBezTo>
                    <a:pt x="133950" y="570140"/>
                    <a:pt x="133853" y="568681"/>
                    <a:pt x="133853" y="567125"/>
                  </a:cubicBezTo>
                  <a:lnTo>
                    <a:pt x="133853" y="567125"/>
                  </a:lnTo>
                  <a:lnTo>
                    <a:pt x="133853" y="567125"/>
                  </a:lnTo>
                  <a:lnTo>
                    <a:pt x="133853" y="567125"/>
                  </a:lnTo>
                  <a:lnTo>
                    <a:pt x="133853" y="553701"/>
                  </a:lnTo>
                  <a:lnTo>
                    <a:pt x="243387" y="553701"/>
                  </a:lnTo>
                  <a:lnTo>
                    <a:pt x="243387" y="567125"/>
                  </a:lnTo>
                  <a:cubicBezTo>
                    <a:pt x="243290" y="568584"/>
                    <a:pt x="243193" y="570140"/>
                    <a:pt x="242901" y="571697"/>
                  </a:cubicBezTo>
                  <a:close/>
                  <a:moveTo>
                    <a:pt x="243290" y="544362"/>
                  </a:moveTo>
                  <a:lnTo>
                    <a:pt x="133756" y="544362"/>
                  </a:lnTo>
                  <a:lnTo>
                    <a:pt x="133756" y="526366"/>
                  </a:lnTo>
                  <a:lnTo>
                    <a:pt x="243290" y="526366"/>
                  </a:lnTo>
                  <a:lnTo>
                    <a:pt x="243290" y="544362"/>
                  </a:lnTo>
                  <a:close/>
                  <a:moveTo>
                    <a:pt x="243290" y="517027"/>
                  </a:moveTo>
                  <a:lnTo>
                    <a:pt x="133756" y="517027"/>
                  </a:lnTo>
                  <a:lnTo>
                    <a:pt x="133756" y="498934"/>
                  </a:lnTo>
                  <a:lnTo>
                    <a:pt x="243290" y="498934"/>
                  </a:lnTo>
                  <a:lnTo>
                    <a:pt x="243290" y="517027"/>
                  </a:lnTo>
                  <a:close/>
                  <a:moveTo>
                    <a:pt x="205352" y="466540"/>
                  </a:moveTo>
                  <a:cubicBezTo>
                    <a:pt x="205352" y="468000"/>
                    <a:pt x="205255" y="469459"/>
                    <a:pt x="205060" y="470626"/>
                  </a:cubicBezTo>
                  <a:cubicBezTo>
                    <a:pt x="205060" y="470821"/>
                    <a:pt x="204963" y="471015"/>
                    <a:pt x="204963" y="471112"/>
                  </a:cubicBezTo>
                  <a:lnTo>
                    <a:pt x="196889" y="471112"/>
                  </a:lnTo>
                  <a:cubicBezTo>
                    <a:pt x="196889" y="469653"/>
                    <a:pt x="196889" y="468097"/>
                    <a:pt x="196889" y="466443"/>
                  </a:cubicBezTo>
                  <a:cubicBezTo>
                    <a:pt x="196889" y="410120"/>
                    <a:pt x="196791" y="362162"/>
                    <a:pt x="196791" y="315858"/>
                  </a:cubicBezTo>
                  <a:cubicBezTo>
                    <a:pt x="196791" y="311286"/>
                    <a:pt x="196791" y="306617"/>
                    <a:pt x="196791" y="302045"/>
                  </a:cubicBezTo>
                  <a:cubicBezTo>
                    <a:pt x="196889" y="278115"/>
                    <a:pt x="196889" y="250391"/>
                    <a:pt x="196889" y="220624"/>
                  </a:cubicBezTo>
                  <a:lnTo>
                    <a:pt x="234632" y="220624"/>
                  </a:lnTo>
                  <a:cubicBezTo>
                    <a:pt x="233951" y="249807"/>
                    <a:pt x="231130" y="276948"/>
                    <a:pt x="226655" y="300197"/>
                  </a:cubicBezTo>
                  <a:cubicBezTo>
                    <a:pt x="217317" y="350586"/>
                    <a:pt x="205449" y="403310"/>
                    <a:pt x="205352" y="466540"/>
                  </a:cubicBezTo>
                  <a:close/>
                  <a:moveTo>
                    <a:pt x="180157" y="466540"/>
                  </a:moveTo>
                  <a:cubicBezTo>
                    <a:pt x="180157" y="468194"/>
                    <a:pt x="180157" y="469751"/>
                    <a:pt x="180157" y="471210"/>
                  </a:cubicBezTo>
                  <a:lnTo>
                    <a:pt x="171986" y="471210"/>
                  </a:lnTo>
                  <a:cubicBezTo>
                    <a:pt x="171986" y="471210"/>
                    <a:pt x="171986" y="471210"/>
                    <a:pt x="171986" y="471210"/>
                  </a:cubicBezTo>
                  <a:cubicBezTo>
                    <a:pt x="171791" y="469945"/>
                    <a:pt x="171694" y="468291"/>
                    <a:pt x="171694" y="466638"/>
                  </a:cubicBezTo>
                  <a:cubicBezTo>
                    <a:pt x="171597" y="403408"/>
                    <a:pt x="159534" y="350586"/>
                    <a:pt x="150196" y="300294"/>
                  </a:cubicBezTo>
                  <a:cubicBezTo>
                    <a:pt x="145818" y="277045"/>
                    <a:pt x="143094" y="249905"/>
                    <a:pt x="142414" y="220819"/>
                  </a:cubicBezTo>
                  <a:lnTo>
                    <a:pt x="180157" y="220819"/>
                  </a:lnTo>
                  <a:cubicBezTo>
                    <a:pt x="180157" y="250585"/>
                    <a:pt x="180060" y="278212"/>
                    <a:pt x="180060" y="302240"/>
                  </a:cubicBezTo>
                  <a:cubicBezTo>
                    <a:pt x="180060" y="306812"/>
                    <a:pt x="180060" y="311481"/>
                    <a:pt x="180060" y="316053"/>
                  </a:cubicBezTo>
                  <a:cubicBezTo>
                    <a:pt x="180060" y="362162"/>
                    <a:pt x="180157" y="410217"/>
                    <a:pt x="180157" y="466540"/>
                  </a:cubicBezTo>
                  <a:close/>
                  <a:moveTo>
                    <a:pt x="125487" y="220624"/>
                  </a:moveTo>
                  <a:cubicBezTo>
                    <a:pt x="126168" y="250975"/>
                    <a:pt x="128989" y="279185"/>
                    <a:pt x="133659" y="303893"/>
                  </a:cubicBezTo>
                  <a:cubicBezTo>
                    <a:pt x="143192" y="354769"/>
                    <a:pt x="154768" y="405840"/>
                    <a:pt x="154865" y="466443"/>
                  </a:cubicBezTo>
                  <a:cubicBezTo>
                    <a:pt x="154865" y="468000"/>
                    <a:pt x="154962" y="469556"/>
                    <a:pt x="155060" y="471112"/>
                  </a:cubicBezTo>
                  <a:lnTo>
                    <a:pt x="147472" y="471112"/>
                  </a:lnTo>
                  <a:cubicBezTo>
                    <a:pt x="147375" y="470918"/>
                    <a:pt x="147180" y="470529"/>
                    <a:pt x="146986" y="470140"/>
                  </a:cubicBezTo>
                  <a:cubicBezTo>
                    <a:pt x="146694" y="469264"/>
                    <a:pt x="146402" y="467902"/>
                    <a:pt x="146402" y="466540"/>
                  </a:cubicBezTo>
                  <a:cubicBezTo>
                    <a:pt x="146402" y="434244"/>
                    <a:pt x="140176" y="404770"/>
                    <a:pt x="131713" y="377046"/>
                  </a:cubicBezTo>
                  <a:cubicBezTo>
                    <a:pt x="123250" y="349419"/>
                    <a:pt x="112550" y="323543"/>
                    <a:pt x="103114" y="298446"/>
                  </a:cubicBezTo>
                  <a:cubicBezTo>
                    <a:pt x="94553" y="275683"/>
                    <a:pt x="89106" y="249224"/>
                    <a:pt x="87744" y="220624"/>
                  </a:cubicBezTo>
                  <a:lnTo>
                    <a:pt x="125487" y="220624"/>
                  </a:lnTo>
                  <a:close/>
                  <a:moveTo>
                    <a:pt x="230644" y="466540"/>
                  </a:moveTo>
                  <a:cubicBezTo>
                    <a:pt x="230644" y="468680"/>
                    <a:pt x="230060" y="470431"/>
                    <a:pt x="229574" y="471210"/>
                  </a:cubicBezTo>
                  <a:lnTo>
                    <a:pt x="221986" y="471210"/>
                  </a:lnTo>
                  <a:cubicBezTo>
                    <a:pt x="222083" y="469751"/>
                    <a:pt x="222181" y="468194"/>
                    <a:pt x="222181" y="466540"/>
                  </a:cubicBezTo>
                  <a:cubicBezTo>
                    <a:pt x="222181" y="405937"/>
                    <a:pt x="233562" y="354866"/>
                    <a:pt x="243193" y="304088"/>
                  </a:cubicBezTo>
                  <a:cubicBezTo>
                    <a:pt x="247862" y="279380"/>
                    <a:pt x="250780" y="251072"/>
                    <a:pt x="251558" y="220721"/>
                  </a:cubicBezTo>
                  <a:lnTo>
                    <a:pt x="289302" y="220721"/>
                  </a:lnTo>
                  <a:cubicBezTo>
                    <a:pt x="287940" y="249321"/>
                    <a:pt x="282395" y="275878"/>
                    <a:pt x="273738" y="298738"/>
                  </a:cubicBezTo>
                  <a:cubicBezTo>
                    <a:pt x="264302" y="323835"/>
                    <a:pt x="253601" y="349613"/>
                    <a:pt x="245235" y="377240"/>
                  </a:cubicBezTo>
                  <a:cubicBezTo>
                    <a:pt x="236870" y="404770"/>
                    <a:pt x="230741" y="434244"/>
                    <a:pt x="230644" y="466540"/>
                  </a:cubicBezTo>
                  <a:close/>
                  <a:moveTo>
                    <a:pt x="88814" y="355353"/>
                  </a:moveTo>
                  <a:cubicBezTo>
                    <a:pt x="78211" y="335216"/>
                    <a:pt x="66635" y="315956"/>
                    <a:pt x="55934" y="297084"/>
                  </a:cubicBezTo>
                  <a:cubicBezTo>
                    <a:pt x="43288" y="274516"/>
                    <a:pt x="35214" y="248640"/>
                    <a:pt x="33171" y="220721"/>
                  </a:cubicBezTo>
                  <a:lnTo>
                    <a:pt x="70915" y="220721"/>
                  </a:lnTo>
                  <a:cubicBezTo>
                    <a:pt x="72277" y="251656"/>
                    <a:pt x="78211" y="280450"/>
                    <a:pt x="87549" y="305547"/>
                  </a:cubicBezTo>
                  <a:cubicBezTo>
                    <a:pt x="97082" y="331034"/>
                    <a:pt x="107686" y="356520"/>
                    <a:pt x="115760" y="382979"/>
                  </a:cubicBezTo>
                  <a:cubicBezTo>
                    <a:pt x="123834" y="409439"/>
                    <a:pt x="129476" y="436871"/>
                    <a:pt x="129573" y="466540"/>
                  </a:cubicBezTo>
                  <a:cubicBezTo>
                    <a:pt x="129573" y="468097"/>
                    <a:pt x="129768" y="469653"/>
                    <a:pt x="129962" y="471210"/>
                  </a:cubicBezTo>
                  <a:lnTo>
                    <a:pt x="125293" y="471210"/>
                  </a:lnTo>
                  <a:cubicBezTo>
                    <a:pt x="124125" y="471210"/>
                    <a:pt x="123153" y="470723"/>
                    <a:pt x="122374" y="469848"/>
                  </a:cubicBezTo>
                  <a:cubicBezTo>
                    <a:pt x="121596" y="468972"/>
                    <a:pt x="121110" y="467902"/>
                    <a:pt x="121110" y="466540"/>
                  </a:cubicBezTo>
                  <a:cubicBezTo>
                    <a:pt x="121110" y="450101"/>
                    <a:pt x="118678" y="434342"/>
                    <a:pt x="114787" y="419264"/>
                  </a:cubicBezTo>
                  <a:cubicBezTo>
                    <a:pt x="108853" y="396598"/>
                    <a:pt x="99320" y="375489"/>
                    <a:pt x="88814" y="355353"/>
                  </a:cubicBezTo>
                  <a:close/>
                  <a:moveTo>
                    <a:pt x="320917" y="297376"/>
                  </a:moveTo>
                  <a:cubicBezTo>
                    <a:pt x="306714" y="322376"/>
                    <a:pt x="290761" y="348252"/>
                    <a:pt x="278018" y="375976"/>
                  </a:cubicBezTo>
                  <a:cubicBezTo>
                    <a:pt x="271695" y="389886"/>
                    <a:pt x="266150" y="404283"/>
                    <a:pt x="262259" y="419264"/>
                  </a:cubicBezTo>
                  <a:cubicBezTo>
                    <a:pt x="258270" y="434342"/>
                    <a:pt x="255936" y="450101"/>
                    <a:pt x="255936" y="466443"/>
                  </a:cubicBezTo>
                  <a:cubicBezTo>
                    <a:pt x="255936" y="467805"/>
                    <a:pt x="255449" y="468875"/>
                    <a:pt x="254671" y="469751"/>
                  </a:cubicBezTo>
                  <a:cubicBezTo>
                    <a:pt x="253893" y="470626"/>
                    <a:pt x="252920" y="471112"/>
                    <a:pt x="251656" y="471112"/>
                  </a:cubicBezTo>
                  <a:lnTo>
                    <a:pt x="247084" y="471112"/>
                  </a:lnTo>
                  <a:cubicBezTo>
                    <a:pt x="247278" y="469556"/>
                    <a:pt x="247473" y="468097"/>
                    <a:pt x="247473" y="466443"/>
                  </a:cubicBezTo>
                  <a:cubicBezTo>
                    <a:pt x="247473" y="436774"/>
                    <a:pt x="253115" y="409439"/>
                    <a:pt x="261189" y="382979"/>
                  </a:cubicBezTo>
                  <a:cubicBezTo>
                    <a:pt x="269263" y="356520"/>
                    <a:pt x="279769" y="331131"/>
                    <a:pt x="289302" y="305644"/>
                  </a:cubicBezTo>
                  <a:cubicBezTo>
                    <a:pt x="298835" y="280450"/>
                    <a:pt x="304769" y="251558"/>
                    <a:pt x="306131" y="220527"/>
                  </a:cubicBezTo>
                  <a:lnTo>
                    <a:pt x="343874" y="220527"/>
                  </a:lnTo>
                  <a:cubicBezTo>
                    <a:pt x="341831" y="248737"/>
                    <a:pt x="333757" y="274807"/>
                    <a:pt x="320917" y="2973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Klavika Bd" panose="02000803050000020004" pitchFamily="50" charset="0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0F17600-5D6D-DE4C-75AD-1247964BC0D3}"/>
                </a:ext>
              </a:extLst>
            </p:cNvPr>
            <p:cNvSpPr/>
            <p:nvPr/>
          </p:nvSpPr>
          <p:spPr>
            <a:xfrm>
              <a:off x="-1376559" y="4608926"/>
              <a:ext cx="214009" cy="321014"/>
            </a:xfrm>
            <a:custGeom>
              <a:avLst/>
              <a:gdLst>
                <a:gd name="connsiteX0" fmla="*/ 211170 w 214009"/>
                <a:gd name="connsiteY0" fmla="*/ 166733 h 321014"/>
                <a:gd name="connsiteX1" fmla="*/ 137629 w 214009"/>
                <a:gd name="connsiteY1" fmla="*/ 249613 h 321014"/>
                <a:gd name="connsiteX2" fmla="*/ 116714 w 214009"/>
                <a:gd name="connsiteY2" fmla="*/ 253212 h 321014"/>
                <a:gd name="connsiteX3" fmla="*/ 124010 w 214009"/>
                <a:gd name="connsiteY3" fmla="*/ 269846 h 321014"/>
                <a:gd name="connsiteX4" fmla="*/ 150664 w 214009"/>
                <a:gd name="connsiteY4" fmla="*/ 299321 h 321014"/>
                <a:gd name="connsiteX5" fmla="*/ 155722 w 214009"/>
                <a:gd name="connsiteY5" fmla="*/ 308952 h 321014"/>
                <a:gd name="connsiteX6" fmla="*/ 153485 w 214009"/>
                <a:gd name="connsiteY6" fmla="*/ 316247 h 321014"/>
                <a:gd name="connsiteX7" fmla="*/ 146870 w 214009"/>
                <a:gd name="connsiteY7" fmla="*/ 320917 h 321014"/>
                <a:gd name="connsiteX8" fmla="*/ 136559 w 214009"/>
                <a:gd name="connsiteY8" fmla="*/ 319166 h 321014"/>
                <a:gd name="connsiteX9" fmla="*/ 92298 w 214009"/>
                <a:gd name="connsiteY9" fmla="*/ 256617 h 321014"/>
                <a:gd name="connsiteX10" fmla="*/ 88115 w 214009"/>
                <a:gd name="connsiteY10" fmla="*/ 230255 h 321014"/>
                <a:gd name="connsiteX11" fmla="*/ 88017 w 214009"/>
                <a:gd name="connsiteY11" fmla="*/ 229379 h 321014"/>
                <a:gd name="connsiteX12" fmla="*/ 99204 w 214009"/>
                <a:gd name="connsiteY12" fmla="*/ 176169 h 321014"/>
                <a:gd name="connsiteX13" fmla="*/ 110878 w 214009"/>
                <a:gd name="connsiteY13" fmla="*/ 156713 h 321014"/>
                <a:gd name="connsiteX14" fmla="*/ 106889 w 214009"/>
                <a:gd name="connsiteY14" fmla="*/ 146596 h 321014"/>
                <a:gd name="connsiteX15" fmla="*/ 91033 w 214009"/>
                <a:gd name="connsiteY15" fmla="*/ 148153 h 321014"/>
                <a:gd name="connsiteX16" fmla="*/ 65546 w 214009"/>
                <a:gd name="connsiteY16" fmla="*/ 231616 h 321014"/>
                <a:gd name="connsiteX17" fmla="*/ 67589 w 214009"/>
                <a:gd name="connsiteY17" fmla="*/ 244262 h 321014"/>
                <a:gd name="connsiteX18" fmla="*/ 8542 w 214009"/>
                <a:gd name="connsiteY18" fmla="*/ 134923 h 321014"/>
                <a:gd name="connsiteX19" fmla="*/ 9223 w 214009"/>
                <a:gd name="connsiteY19" fmla="*/ 132102 h 321014"/>
                <a:gd name="connsiteX20" fmla="*/ 122162 w 214009"/>
                <a:gd name="connsiteY20" fmla="*/ 9825 h 321014"/>
                <a:gd name="connsiteX21" fmla="*/ 132473 w 214009"/>
                <a:gd name="connsiteY21" fmla="*/ 7296 h 321014"/>
                <a:gd name="connsiteX22" fmla="*/ 192882 w 214009"/>
                <a:gd name="connsiteY22" fmla="*/ 90370 h 321014"/>
                <a:gd name="connsiteX23" fmla="*/ 211170 w 214009"/>
                <a:gd name="connsiteY23" fmla="*/ 166733 h 321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009" h="321014">
                  <a:moveTo>
                    <a:pt x="211170" y="166733"/>
                  </a:moveTo>
                  <a:cubicBezTo>
                    <a:pt x="204750" y="207589"/>
                    <a:pt x="174983" y="239010"/>
                    <a:pt x="137629" y="249613"/>
                  </a:cubicBezTo>
                  <a:cubicBezTo>
                    <a:pt x="130917" y="251461"/>
                    <a:pt x="123913" y="252726"/>
                    <a:pt x="116714" y="253212"/>
                  </a:cubicBezTo>
                  <a:cubicBezTo>
                    <a:pt x="118562" y="259049"/>
                    <a:pt x="120994" y="264593"/>
                    <a:pt x="124010" y="269846"/>
                  </a:cubicBezTo>
                  <a:cubicBezTo>
                    <a:pt x="130625" y="281520"/>
                    <a:pt x="139769" y="291636"/>
                    <a:pt x="150664" y="299321"/>
                  </a:cubicBezTo>
                  <a:cubicBezTo>
                    <a:pt x="153971" y="301656"/>
                    <a:pt x="155722" y="305255"/>
                    <a:pt x="155722" y="308952"/>
                  </a:cubicBezTo>
                  <a:cubicBezTo>
                    <a:pt x="155819" y="311481"/>
                    <a:pt x="155139" y="314010"/>
                    <a:pt x="153485" y="316247"/>
                  </a:cubicBezTo>
                  <a:cubicBezTo>
                    <a:pt x="151831" y="318582"/>
                    <a:pt x="149496" y="320236"/>
                    <a:pt x="146870" y="320917"/>
                  </a:cubicBezTo>
                  <a:cubicBezTo>
                    <a:pt x="143465" y="321890"/>
                    <a:pt x="139672" y="321306"/>
                    <a:pt x="136559" y="319166"/>
                  </a:cubicBezTo>
                  <a:cubicBezTo>
                    <a:pt x="115352" y="304185"/>
                    <a:pt x="99496" y="282298"/>
                    <a:pt x="92298" y="256617"/>
                  </a:cubicBezTo>
                  <a:cubicBezTo>
                    <a:pt x="89963" y="248251"/>
                    <a:pt x="88504" y="239301"/>
                    <a:pt x="88115" y="230255"/>
                  </a:cubicBezTo>
                  <a:cubicBezTo>
                    <a:pt x="88115" y="229963"/>
                    <a:pt x="88017" y="229671"/>
                    <a:pt x="88017" y="229379"/>
                  </a:cubicBezTo>
                  <a:cubicBezTo>
                    <a:pt x="86169" y="210118"/>
                    <a:pt x="90449" y="191733"/>
                    <a:pt x="99204" y="176169"/>
                  </a:cubicBezTo>
                  <a:cubicBezTo>
                    <a:pt x="102414" y="169262"/>
                    <a:pt x="106305" y="162744"/>
                    <a:pt x="110878" y="156713"/>
                  </a:cubicBezTo>
                  <a:cubicBezTo>
                    <a:pt x="111267" y="153017"/>
                    <a:pt x="109905" y="149223"/>
                    <a:pt x="106889" y="146596"/>
                  </a:cubicBezTo>
                  <a:cubicBezTo>
                    <a:pt x="102025" y="142608"/>
                    <a:pt x="94924" y="143289"/>
                    <a:pt x="91033" y="148153"/>
                  </a:cubicBezTo>
                  <a:cubicBezTo>
                    <a:pt x="72453" y="170624"/>
                    <a:pt x="62531" y="200293"/>
                    <a:pt x="65546" y="231616"/>
                  </a:cubicBezTo>
                  <a:cubicBezTo>
                    <a:pt x="65936" y="235897"/>
                    <a:pt x="66714" y="240080"/>
                    <a:pt x="67589" y="244262"/>
                  </a:cubicBezTo>
                  <a:cubicBezTo>
                    <a:pt x="26636" y="225683"/>
                    <a:pt x="1246" y="181519"/>
                    <a:pt x="8542" y="134923"/>
                  </a:cubicBezTo>
                  <a:cubicBezTo>
                    <a:pt x="8639" y="133950"/>
                    <a:pt x="9126" y="133075"/>
                    <a:pt x="9223" y="132102"/>
                  </a:cubicBezTo>
                  <a:cubicBezTo>
                    <a:pt x="20604" y="75195"/>
                    <a:pt x="62531" y="26654"/>
                    <a:pt x="122162" y="9825"/>
                  </a:cubicBezTo>
                  <a:cubicBezTo>
                    <a:pt x="125566" y="8852"/>
                    <a:pt x="128971" y="7977"/>
                    <a:pt x="132473" y="7296"/>
                  </a:cubicBezTo>
                  <a:lnTo>
                    <a:pt x="192882" y="90370"/>
                  </a:lnTo>
                  <a:cubicBezTo>
                    <a:pt x="208252" y="111577"/>
                    <a:pt x="215548" y="138717"/>
                    <a:pt x="211170" y="1667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Klavika Bd" panose="02000803050000020004" pitchFamily="50" charset="0"/>
              </a:endParaRPr>
            </a:p>
          </p:txBody>
        </p:sp>
      </p:grpSp>
      <p:grpSp>
        <p:nvGrpSpPr>
          <p:cNvPr id="26" name="Graphic 6">
            <a:extLst>
              <a:ext uri="{FF2B5EF4-FFF2-40B4-BE49-F238E27FC236}">
                <a16:creationId xmlns:a16="http://schemas.microsoft.com/office/drawing/2014/main" id="{E2D66A68-97B5-CF1B-BBBA-D0786112CF0A}"/>
              </a:ext>
            </a:extLst>
          </p:cNvPr>
          <p:cNvGrpSpPr/>
          <p:nvPr/>
        </p:nvGrpSpPr>
        <p:grpSpPr>
          <a:xfrm>
            <a:off x="4275935" y="3517269"/>
            <a:ext cx="698618" cy="617776"/>
            <a:chOff x="-1530087" y="4927889"/>
            <a:chExt cx="615293" cy="544093"/>
          </a:xfrm>
          <a:solidFill>
            <a:schemeClr val="accent2"/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F5269B3-1526-481B-E88B-E7110B02F456}"/>
                </a:ext>
              </a:extLst>
            </p:cNvPr>
            <p:cNvSpPr/>
            <p:nvPr/>
          </p:nvSpPr>
          <p:spPr>
            <a:xfrm>
              <a:off x="-1116839" y="4930460"/>
              <a:ext cx="202045" cy="387927"/>
            </a:xfrm>
            <a:custGeom>
              <a:avLst/>
              <a:gdLst>
                <a:gd name="connsiteX0" fmla="*/ 5092 w 202045"/>
                <a:gd name="connsiteY0" fmla="*/ 22563 h 387926"/>
                <a:gd name="connsiteX1" fmla="*/ 5092 w 202045"/>
                <a:gd name="connsiteY1" fmla="*/ 363211 h 387926"/>
                <a:gd name="connsiteX2" fmla="*/ 32489 w 202045"/>
                <a:gd name="connsiteY2" fmla="*/ 390608 h 387926"/>
                <a:gd name="connsiteX3" fmla="*/ 171657 w 202045"/>
                <a:gd name="connsiteY3" fmla="*/ 390608 h 387926"/>
                <a:gd name="connsiteX4" fmla="*/ 199055 w 202045"/>
                <a:gd name="connsiteY4" fmla="*/ 363211 h 387926"/>
                <a:gd name="connsiteX5" fmla="*/ 199055 w 202045"/>
                <a:gd name="connsiteY5" fmla="*/ 123343 h 387926"/>
                <a:gd name="connsiteX6" fmla="*/ 174729 w 202045"/>
                <a:gd name="connsiteY6" fmla="*/ 83338 h 387926"/>
                <a:gd name="connsiteX7" fmla="*/ 29337 w 202045"/>
                <a:gd name="connsiteY7" fmla="*/ 7854 h 387926"/>
                <a:gd name="connsiteX8" fmla="*/ 5092 w 202045"/>
                <a:gd name="connsiteY8" fmla="*/ 22563 h 387926"/>
                <a:gd name="connsiteX9" fmla="*/ 40247 w 202045"/>
                <a:gd name="connsiteY9" fmla="*/ 254914 h 387926"/>
                <a:gd name="connsiteX10" fmla="*/ 45743 w 202045"/>
                <a:gd name="connsiteY10" fmla="*/ 249419 h 387926"/>
                <a:gd name="connsiteX11" fmla="*/ 83889 w 202045"/>
                <a:gd name="connsiteY11" fmla="*/ 249419 h 387926"/>
                <a:gd name="connsiteX12" fmla="*/ 89466 w 202045"/>
                <a:gd name="connsiteY12" fmla="*/ 254914 h 387926"/>
                <a:gd name="connsiteX13" fmla="*/ 89466 w 202045"/>
                <a:gd name="connsiteY13" fmla="*/ 293061 h 387926"/>
                <a:gd name="connsiteX14" fmla="*/ 83889 w 202045"/>
                <a:gd name="connsiteY14" fmla="*/ 298556 h 387926"/>
                <a:gd name="connsiteX15" fmla="*/ 45743 w 202045"/>
                <a:gd name="connsiteY15" fmla="*/ 298556 h 387926"/>
                <a:gd name="connsiteX16" fmla="*/ 40247 w 202045"/>
                <a:gd name="connsiteY16" fmla="*/ 293061 h 387926"/>
                <a:gd name="connsiteX17" fmla="*/ 40247 w 202045"/>
                <a:gd name="connsiteY17" fmla="*/ 254914 h 387926"/>
                <a:gd name="connsiteX18" fmla="*/ 40247 w 202045"/>
                <a:gd name="connsiteY18" fmla="*/ 177410 h 387926"/>
                <a:gd name="connsiteX19" fmla="*/ 45743 w 202045"/>
                <a:gd name="connsiteY19" fmla="*/ 171914 h 387926"/>
                <a:gd name="connsiteX20" fmla="*/ 83889 w 202045"/>
                <a:gd name="connsiteY20" fmla="*/ 171914 h 387926"/>
                <a:gd name="connsiteX21" fmla="*/ 89466 w 202045"/>
                <a:gd name="connsiteY21" fmla="*/ 177410 h 387926"/>
                <a:gd name="connsiteX22" fmla="*/ 89466 w 202045"/>
                <a:gd name="connsiteY22" fmla="*/ 215556 h 387926"/>
                <a:gd name="connsiteX23" fmla="*/ 83889 w 202045"/>
                <a:gd name="connsiteY23" fmla="*/ 221052 h 387926"/>
                <a:gd name="connsiteX24" fmla="*/ 45743 w 202045"/>
                <a:gd name="connsiteY24" fmla="*/ 221052 h 387926"/>
                <a:gd name="connsiteX25" fmla="*/ 40247 w 202045"/>
                <a:gd name="connsiteY25" fmla="*/ 215556 h 387926"/>
                <a:gd name="connsiteX26" fmla="*/ 40247 w 202045"/>
                <a:gd name="connsiteY26" fmla="*/ 177410 h 387926"/>
                <a:gd name="connsiteX27" fmla="*/ 40247 w 202045"/>
                <a:gd name="connsiteY27" fmla="*/ 99986 h 387926"/>
                <a:gd name="connsiteX28" fmla="*/ 45743 w 202045"/>
                <a:gd name="connsiteY28" fmla="*/ 94491 h 387926"/>
                <a:gd name="connsiteX29" fmla="*/ 83889 w 202045"/>
                <a:gd name="connsiteY29" fmla="*/ 94491 h 387926"/>
                <a:gd name="connsiteX30" fmla="*/ 89466 w 202045"/>
                <a:gd name="connsiteY30" fmla="*/ 99986 h 387926"/>
                <a:gd name="connsiteX31" fmla="*/ 89466 w 202045"/>
                <a:gd name="connsiteY31" fmla="*/ 138132 h 387926"/>
                <a:gd name="connsiteX32" fmla="*/ 83889 w 202045"/>
                <a:gd name="connsiteY32" fmla="*/ 143628 h 387926"/>
                <a:gd name="connsiteX33" fmla="*/ 45743 w 202045"/>
                <a:gd name="connsiteY33" fmla="*/ 143628 h 387926"/>
                <a:gd name="connsiteX34" fmla="*/ 40247 w 202045"/>
                <a:gd name="connsiteY34" fmla="*/ 138132 h 387926"/>
                <a:gd name="connsiteX35" fmla="*/ 40247 w 202045"/>
                <a:gd name="connsiteY35" fmla="*/ 99986 h 387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02045" h="387926">
                  <a:moveTo>
                    <a:pt x="5092" y="22563"/>
                  </a:moveTo>
                  <a:lnTo>
                    <a:pt x="5092" y="363211"/>
                  </a:lnTo>
                  <a:cubicBezTo>
                    <a:pt x="5092" y="378243"/>
                    <a:pt x="17376" y="390608"/>
                    <a:pt x="32489" y="390608"/>
                  </a:cubicBezTo>
                  <a:lnTo>
                    <a:pt x="171657" y="390608"/>
                  </a:lnTo>
                  <a:cubicBezTo>
                    <a:pt x="186690" y="390608"/>
                    <a:pt x="199055" y="378324"/>
                    <a:pt x="199055" y="363211"/>
                  </a:cubicBezTo>
                  <a:lnTo>
                    <a:pt x="199055" y="123343"/>
                  </a:lnTo>
                  <a:cubicBezTo>
                    <a:pt x="199055" y="108311"/>
                    <a:pt x="188144" y="90288"/>
                    <a:pt x="174729" y="83338"/>
                  </a:cubicBezTo>
                  <a:lnTo>
                    <a:pt x="29337" y="7854"/>
                  </a:lnTo>
                  <a:cubicBezTo>
                    <a:pt x="16002" y="903"/>
                    <a:pt x="5092" y="7530"/>
                    <a:pt x="5092" y="22563"/>
                  </a:cubicBezTo>
                  <a:close/>
                  <a:moveTo>
                    <a:pt x="40247" y="254914"/>
                  </a:moveTo>
                  <a:cubicBezTo>
                    <a:pt x="40247" y="251843"/>
                    <a:pt x="42753" y="249419"/>
                    <a:pt x="45743" y="249419"/>
                  </a:cubicBezTo>
                  <a:lnTo>
                    <a:pt x="83889" y="249419"/>
                  </a:lnTo>
                  <a:cubicBezTo>
                    <a:pt x="86960" y="249419"/>
                    <a:pt x="89466" y="251924"/>
                    <a:pt x="89466" y="254914"/>
                  </a:cubicBezTo>
                  <a:lnTo>
                    <a:pt x="89466" y="293061"/>
                  </a:lnTo>
                  <a:cubicBezTo>
                    <a:pt x="89466" y="296132"/>
                    <a:pt x="86960" y="298556"/>
                    <a:pt x="83889" y="298556"/>
                  </a:cubicBezTo>
                  <a:lnTo>
                    <a:pt x="45743" y="298556"/>
                  </a:lnTo>
                  <a:cubicBezTo>
                    <a:pt x="42672" y="298556"/>
                    <a:pt x="40247" y="296051"/>
                    <a:pt x="40247" y="293061"/>
                  </a:cubicBezTo>
                  <a:lnTo>
                    <a:pt x="40247" y="254914"/>
                  </a:lnTo>
                  <a:close/>
                  <a:moveTo>
                    <a:pt x="40247" y="177410"/>
                  </a:moveTo>
                  <a:cubicBezTo>
                    <a:pt x="40247" y="174339"/>
                    <a:pt x="42753" y="171914"/>
                    <a:pt x="45743" y="171914"/>
                  </a:cubicBezTo>
                  <a:lnTo>
                    <a:pt x="83889" y="171914"/>
                  </a:lnTo>
                  <a:cubicBezTo>
                    <a:pt x="86960" y="171914"/>
                    <a:pt x="89466" y="174339"/>
                    <a:pt x="89466" y="177410"/>
                  </a:cubicBezTo>
                  <a:lnTo>
                    <a:pt x="89466" y="215556"/>
                  </a:lnTo>
                  <a:cubicBezTo>
                    <a:pt x="89466" y="218627"/>
                    <a:pt x="86960" y="221052"/>
                    <a:pt x="83889" y="221052"/>
                  </a:cubicBezTo>
                  <a:lnTo>
                    <a:pt x="45743" y="221052"/>
                  </a:lnTo>
                  <a:cubicBezTo>
                    <a:pt x="42672" y="221052"/>
                    <a:pt x="40247" y="218627"/>
                    <a:pt x="40247" y="215556"/>
                  </a:cubicBezTo>
                  <a:lnTo>
                    <a:pt x="40247" y="177410"/>
                  </a:lnTo>
                  <a:close/>
                  <a:moveTo>
                    <a:pt x="40247" y="99986"/>
                  </a:moveTo>
                  <a:cubicBezTo>
                    <a:pt x="40247" y="96915"/>
                    <a:pt x="42753" y="94491"/>
                    <a:pt x="45743" y="94491"/>
                  </a:cubicBezTo>
                  <a:lnTo>
                    <a:pt x="83889" y="94491"/>
                  </a:lnTo>
                  <a:cubicBezTo>
                    <a:pt x="86960" y="94491"/>
                    <a:pt x="89466" y="96996"/>
                    <a:pt x="89466" y="99986"/>
                  </a:cubicBezTo>
                  <a:lnTo>
                    <a:pt x="89466" y="138132"/>
                  </a:lnTo>
                  <a:cubicBezTo>
                    <a:pt x="89466" y="141204"/>
                    <a:pt x="86960" y="143628"/>
                    <a:pt x="83889" y="143628"/>
                  </a:cubicBezTo>
                  <a:lnTo>
                    <a:pt x="45743" y="143628"/>
                  </a:lnTo>
                  <a:cubicBezTo>
                    <a:pt x="42672" y="143628"/>
                    <a:pt x="40247" y="141123"/>
                    <a:pt x="40247" y="138132"/>
                  </a:cubicBezTo>
                  <a:lnTo>
                    <a:pt x="40247" y="99986"/>
                  </a:lnTo>
                  <a:close/>
                </a:path>
              </a:pathLst>
            </a:custGeom>
            <a:grpFill/>
            <a:ln w="8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Klavika Bd" panose="02000803050000020004" pitchFamily="50" charset="0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8F376EE-6BE0-A6FE-818C-336F148D15EB}"/>
                </a:ext>
              </a:extLst>
            </p:cNvPr>
            <p:cNvSpPr/>
            <p:nvPr/>
          </p:nvSpPr>
          <p:spPr>
            <a:xfrm>
              <a:off x="-1530087" y="5172955"/>
              <a:ext cx="315190" cy="299027"/>
            </a:xfrm>
            <a:custGeom>
              <a:avLst/>
              <a:gdLst>
                <a:gd name="connsiteX0" fmla="*/ 195767 w 315190"/>
                <a:gd name="connsiteY0" fmla="*/ 6197 h 299026"/>
                <a:gd name="connsiteX1" fmla="*/ 68397 w 315190"/>
                <a:gd name="connsiteY1" fmla="*/ 122333 h 299026"/>
                <a:gd name="connsiteX2" fmla="*/ 83349 w 315190"/>
                <a:gd name="connsiteY2" fmla="*/ 186664 h 299026"/>
                <a:gd name="connsiteX3" fmla="*/ 12795 w 315190"/>
                <a:gd name="connsiteY3" fmla="*/ 241054 h 299026"/>
                <a:gd name="connsiteX4" fmla="*/ 10612 w 315190"/>
                <a:gd name="connsiteY4" fmla="*/ 266351 h 299026"/>
                <a:gd name="connsiteX5" fmla="*/ 35909 w 315190"/>
                <a:gd name="connsiteY5" fmla="*/ 294071 h 299026"/>
                <a:gd name="connsiteX6" fmla="*/ 61285 w 315190"/>
                <a:gd name="connsiteY6" fmla="*/ 294152 h 299026"/>
                <a:gd name="connsiteX7" fmla="*/ 121899 w 315190"/>
                <a:gd name="connsiteY7" fmla="*/ 228851 h 299026"/>
                <a:gd name="connsiteX8" fmla="*/ 184614 w 315190"/>
                <a:gd name="connsiteY8" fmla="*/ 249621 h 299026"/>
                <a:gd name="connsiteX9" fmla="*/ 311902 w 315190"/>
                <a:gd name="connsiteY9" fmla="*/ 133486 h 299026"/>
                <a:gd name="connsiteX10" fmla="*/ 195767 w 315190"/>
                <a:gd name="connsiteY10" fmla="*/ 6197 h 299026"/>
                <a:gd name="connsiteX11" fmla="*/ 186634 w 315190"/>
                <a:gd name="connsiteY11" fmla="*/ 222386 h 299026"/>
                <a:gd name="connsiteX12" fmla="*/ 95633 w 315190"/>
                <a:gd name="connsiteY12" fmla="*/ 122656 h 299026"/>
                <a:gd name="connsiteX13" fmla="*/ 195362 w 315190"/>
                <a:gd name="connsiteY13" fmla="*/ 31655 h 299026"/>
                <a:gd name="connsiteX14" fmla="*/ 286364 w 315190"/>
                <a:gd name="connsiteY14" fmla="*/ 131384 h 299026"/>
                <a:gd name="connsiteX15" fmla="*/ 186634 w 315190"/>
                <a:gd name="connsiteY15" fmla="*/ 222386 h 299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5190" h="299026">
                  <a:moveTo>
                    <a:pt x="195767" y="6197"/>
                  </a:moveTo>
                  <a:cubicBezTo>
                    <a:pt x="128526" y="3045"/>
                    <a:pt x="71549" y="55092"/>
                    <a:pt x="68397" y="122333"/>
                  </a:cubicBezTo>
                  <a:cubicBezTo>
                    <a:pt x="67347" y="145608"/>
                    <a:pt x="72842" y="167672"/>
                    <a:pt x="83349" y="186664"/>
                  </a:cubicBezTo>
                  <a:lnTo>
                    <a:pt x="12795" y="241054"/>
                  </a:lnTo>
                  <a:cubicBezTo>
                    <a:pt x="4794" y="247197"/>
                    <a:pt x="3743" y="258915"/>
                    <a:pt x="10612" y="266351"/>
                  </a:cubicBezTo>
                  <a:lnTo>
                    <a:pt x="35909" y="294071"/>
                  </a:lnTo>
                  <a:lnTo>
                    <a:pt x="61285" y="294152"/>
                  </a:lnTo>
                  <a:lnTo>
                    <a:pt x="121899" y="228851"/>
                  </a:lnTo>
                  <a:cubicBezTo>
                    <a:pt x="139840" y="241054"/>
                    <a:pt x="161338" y="248571"/>
                    <a:pt x="184614" y="249621"/>
                  </a:cubicBezTo>
                  <a:cubicBezTo>
                    <a:pt x="251854" y="252692"/>
                    <a:pt x="308831" y="200726"/>
                    <a:pt x="311902" y="133486"/>
                  </a:cubicBezTo>
                  <a:cubicBezTo>
                    <a:pt x="314973" y="66245"/>
                    <a:pt x="262926" y="9268"/>
                    <a:pt x="195767" y="6197"/>
                  </a:cubicBezTo>
                  <a:close/>
                  <a:moveTo>
                    <a:pt x="186634" y="222386"/>
                  </a:moveTo>
                  <a:cubicBezTo>
                    <a:pt x="133941" y="219961"/>
                    <a:pt x="93208" y="175349"/>
                    <a:pt x="95633" y="122656"/>
                  </a:cubicBezTo>
                  <a:cubicBezTo>
                    <a:pt x="98058" y="69963"/>
                    <a:pt x="142669" y="29230"/>
                    <a:pt x="195362" y="31655"/>
                  </a:cubicBezTo>
                  <a:cubicBezTo>
                    <a:pt x="248056" y="34080"/>
                    <a:pt x="288788" y="78691"/>
                    <a:pt x="286364" y="131384"/>
                  </a:cubicBezTo>
                  <a:cubicBezTo>
                    <a:pt x="283939" y="184078"/>
                    <a:pt x="239247" y="224810"/>
                    <a:pt x="186634" y="2223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Klavika Bd" panose="02000803050000020004" pitchFamily="50" charset="0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60230468-CF41-2AC9-30D7-8D196F8BB7BD}"/>
                </a:ext>
              </a:extLst>
            </p:cNvPr>
            <p:cNvSpPr/>
            <p:nvPr/>
          </p:nvSpPr>
          <p:spPr>
            <a:xfrm>
              <a:off x="-1364384" y="4927889"/>
              <a:ext cx="226290" cy="396008"/>
            </a:xfrm>
            <a:custGeom>
              <a:avLst/>
              <a:gdLst>
                <a:gd name="connsiteX0" fmla="*/ 199216 w 226290"/>
                <a:gd name="connsiteY0" fmla="*/ 6061 h 396008"/>
                <a:gd name="connsiteX1" fmla="*/ 33459 w 226290"/>
                <a:gd name="connsiteY1" fmla="*/ 6061 h 396008"/>
                <a:gd name="connsiteX2" fmla="*/ 6061 w 226290"/>
                <a:gd name="connsiteY2" fmla="*/ 46632 h 396008"/>
                <a:gd name="connsiteX3" fmla="*/ 6061 w 226290"/>
                <a:gd name="connsiteY3" fmla="*/ 234130 h 396008"/>
                <a:gd name="connsiteX4" fmla="*/ 36045 w 226290"/>
                <a:gd name="connsiteY4" fmla="*/ 230493 h 396008"/>
                <a:gd name="connsiteX5" fmla="*/ 164788 w 226290"/>
                <a:gd name="connsiteY5" fmla="*/ 359236 h 396008"/>
                <a:gd name="connsiteX6" fmla="*/ 159616 w 226290"/>
                <a:gd name="connsiteY6" fmla="*/ 395039 h 396008"/>
                <a:gd name="connsiteX7" fmla="*/ 199216 w 226290"/>
                <a:gd name="connsiteY7" fmla="*/ 395039 h 396008"/>
                <a:gd name="connsiteX8" fmla="*/ 226614 w 226290"/>
                <a:gd name="connsiteY8" fmla="*/ 354387 h 396008"/>
                <a:gd name="connsiteX9" fmla="*/ 226614 w 226290"/>
                <a:gd name="connsiteY9" fmla="*/ 46632 h 396008"/>
                <a:gd name="connsiteX10" fmla="*/ 199216 w 226290"/>
                <a:gd name="connsiteY10" fmla="*/ 6061 h 396008"/>
                <a:gd name="connsiteX11" fmla="*/ 83566 w 226290"/>
                <a:gd name="connsiteY11" fmla="*/ 170768 h 396008"/>
                <a:gd name="connsiteX12" fmla="*/ 77989 w 226290"/>
                <a:gd name="connsiteY12" fmla="*/ 176264 h 396008"/>
                <a:gd name="connsiteX13" fmla="*/ 39843 w 226290"/>
                <a:gd name="connsiteY13" fmla="*/ 176264 h 396008"/>
                <a:gd name="connsiteX14" fmla="*/ 34348 w 226290"/>
                <a:gd name="connsiteY14" fmla="*/ 170768 h 396008"/>
                <a:gd name="connsiteX15" fmla="*/ 34348 w 226290"/>
                <a:gd name="connsiteY15" fmla="*/ 132622 h 396008"/>
                <a:gd name="connsiteX16" fmla="*/ 39843 w 226290"/>
                <a:gd name="connsiteY16" fmla="*/ 127127 h 396008"/>
                <a:gd name="connsiteX17" fmla="*/ 77989 w 226290"/>
                <a:gd name="connsiteY17" fmla="*/ 127127 h 396008"/>
                <a:gd name="connsiteX18" fmla="*/ 83566 w 226290"/>
                <a:gd name="connsiteY18" fmla="*/ 132622 h 396008"/>
                <a:gd name="connsiteX19" fmla="*/ 83566 w 226290"/>
                <a:gd name="connsiteY19" fmla="*/ 170768 h 396008"/>
                <a:gd name="connsiteX20" fmla="*/ 83566 w 226290"/>
                <a:gd name="connsiteY20" fmla="*/ 93345 h 396008"/>
                <a:gd name="connsiteX21" fmla="*/ 77989 w 226290"/>
                <a:gd name="connsiteY21" fmla="*/ 98840 h 396008"/>
                <a:gd name="connsiteX22" fmla="*/ 39843 w 226290"/>
                <a:gd name="connsiteY22" fmla="*/ 98840 h 396008"/>
                <a:gd name="connsiteX23" fmla="*/ 34348 w 226290"/>
                <a:gd name="connsiteY23" fmla="*/ 93345 h 396008"/>
                <a:gd name="connsiteX24" fmla="*/ 34348 w 226290"/>
                <a:gd name="connsiteY24" fmla="*/ 55199 h 396008"/>
                <a:gd name="connsiteX25" fmla="*/ 39843 w 226290"/>
                <a:gd name="connsiteY25" fmla="*/ 49703 h 396008"/>
                <a:gd name="connsiteX26" fmla="*/ 77989 w 226290"/>
                <a:gd name="connsiteY26" fmla="*/ 49703 h 396008"/>
                <a:gd name="connsiteX27" fmla="*/ 83566 w 226290"/>
                <a:gd name="connsiteY27" fmla="*/ 55199 h 396008"/>
                <a:gd name="connsiteX28" fmla="*/ 83566 w 226290"/>
                <a:gd name="connsiteY28" fmla="*/ 93345 h 396008"/>
                <a:gd name="connsiteX29" fmla="*/ 160989 w 226290"/>
                <a:gd name="connsiteY29" fmla="*/ 170768 h 396008"/>
                <a:gd name="connsiteX30" fmla="*/ 155413 w 226290"/>
                <a:gd name="connsiteY30" fmla="*/ 176264 h 396008"/>
                <a:gd name="connsiteX31" fmla="*/ 117267 w 226290"/>
                <a:gd name="connsiteY31" fmla="*/ 176264 h 396008"/>
                <a:gd name="connsiteX32" fmla="*/ 111771 w 226290"/>
                <a:gd name="connsiteY32" fmla="*/ 170768 h 396008"/>
                <a:gd name="connsiteX33" fmla="*/ 111771 w 226290"/>
                <a:gd name="connsiteY33" fmla="*/ 132622 h 396008"/>
                <a:gd name="connsiteX34" fmla="*/ 117267 w 226290"/>
                <a:gd name="connsiteY34" fmla="*/ 127127 h 396008"/>
                <a:gd name="connsiteX35" fmla="*/ 155413 w 226290"/>
                <a:gd name="connsiteY35" fmla="*/ 127127 h 396008"/>
                <a:gd name="connsiteX36" fmla="*/ 160989 w 226290"/>
                <a:gd name="connsiteY36" fmla="*/ 132622 h 396008"/>
                <a:gd name="connsiteX37" fmla="*/ 160989 w 226290"/>
                <a:gd name="connsiteY37" fmla="*/ 170768 h 396008"/>
                <a:gd name="connsiteX38" fmla="*/ 160989 w 226290"/>
                <a:gd name="connsiteY38" fmla="*/ 93345 h 396008"/>
                <a:gd name="connsiteX39" fmla="*/ 155413 w 226290"/>
                <a:gd name="connsiteY39" fmla="*/ 98840 h 396008"/>
                <a:gd name="connsiteX40" fmla="*/ 117267 w 226290"/>
                <a:gd name="connsiteY40" fmla="*/ 98840 h 396008"/>
                <a:gd name="connsiteX41" fmla="*/ 111771 w 226290"/>
                <a:gd name="connsiteY41" fmla="*/ 93345 h 396008"/>
                <a:gd name="connsiteX42" fmla="*/ 111771 w 226290"/>
                <a:gd name="connsiteY42" fmla="*/ 55199 h 396008"/>
                <a:gd name="connsiteX43" fmla="*/ 117267 w 226290"/>
                <a:gd name="connsiteY43" fmla="*/ 49703 h 396008"/>
                <a:gd name="connsiteX44" fmla="*/ 155413 w 226290"/>
                <a:gd name="connsiteY44" fmla="*/ 49703 h 396008"/>
                <a:gd name="connsiteX45" fmla="*/ 160989 w 226290"/>
                <a:gd name="connsiteY45" fmla="*/ 55199 h 396008"/>
                <a:gd name="connsiteX46" fmla="*/ 160989 w 226290"/>
                <a:gd name="connsiteY46" fmla="*/ 93345 h 39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226290" h="396008">
                  <a:moveTo>
                    <a:pt x="199216" y="6061"/>
                  </a:moveTo>
                  <a:lnTo>
                    <a:pt x="33459" y="6061"/>
                  </a:lnTo>
                  <a:cubicBezTo>
                    <a:pt x="18427" y="6061"/>
                    <a:pt x="6061" y="24326"/>
                    <a:pt x="6061" y="46632"/>
                  </a:cubicBezTo>
                  <a:lnTo>
                    <a:pt x="6061" y="234130"/>
                  </a:lnTo>
                  <a:cubicBezTo>
                    <a:pt x="15679" y="231867"/>
                    <a:pt x="25700" y="230493"/>
                    <a:pt x="36045" y="230493"/>
                  </a:cubicBezTo>
                  <a:cubicBezTo>
                    <a:pt x="107165" y="230493"/>
                    <a:pt x="164788" y="288116"/>
                    <a:pt x="164788" y="359236"/>
                  </a:cubicBezTo>
                  <a:cubicBezTo>
                    <a:pt x="164788" y="371682"/>
                    <a:pt x="162929" y="383643"/>
                    <a:pt x="159616" y="395039"/>
                  </a:cubicBezTo>
                  <a:lnTo>
                    <a:pt x="199216" y="395039"/>
                  </a:lnTo>
                  <a:cubicBezTo>
                    <a:pt x="214249" y="395039"/>
                    <a:pt x="226614" y="376774"/>
                    <a:pt x="226614" y="354387"/>
                  </a:cubicBezTo>
                  <a:lnTo>
                    <a:pt x="226614" y="46632"/>
                  </a:lnTo>
                  <a:cubicBezTo>
                    <a:pt x="226614" y="24326"/>
                    <a:pt x="214329" y="6061"/>
                    <a:pt x="199216" y="6061"/>
                  </a:cubicBezTo>
                  <a:close/>
                  <a:moveTo>
                    <a:pt x="83566" y="170768"/>
                  </a:moveTo>
                  <a:cubicBezTo>
                    <a:pt x="83566" y="173840"/>
                    <a:pt x="81060" y="176264"/>
                    <a:pt x="77989" y="176264"/>
                  </a:cubicBezTo>
                  <a:lnTo>
                    <a:pt x="39843" y="176264"/>
                  </a:lnTo>
                  <a:cubicBezTo>
                    <a:pt x="36772" y="176264"/>
                    <a:pt x="34348" y="173759"/>
                    <a:pt x="34348" y="170768"/>
                  </a:cubicBezTo>
                  <a:lnTo>
                    <a:pt x="34348" y="132622"/>
                  </a:lnTo>
                  <a:cubicBezTo>
                    <a:pt x="34348" y="129551"/>
                    <a:pt x="36853" y="127127"/>
                    <a:pt x="39843" y="127127"/>
                  </a:cubicBezTo>
                  <a:lnTo>
                    <a:pt x="77989" y="127127"/>
                  </a:lnTo>
                  <a:cubicBezTo>
                    <a:pt x="81060" y="127127"/>
                    <a:pt x="83566" y="129632"/>
                    <a:pt x="83566" y="132622"/>
                  </a:cubicBezTo>
                  <a:lnTo>
                    <a:pt x="83566" y="170768"/>
                  </a:lnTo>
                  <a:close/>
                  <a:moveTo>
                    <a:pt x="83566" y="93345"/>
                  </a:moveTo>
                  <a:cubicBezTo>
                    <a:pt x="83566" y="96416"/>
                    <a:pt x="81060" y="98840"/>
                    <a:pt x="77989" y="98840"/>
                  </a:cubicBezTo>
                  <a:lnTo>
                    <a:pt x="39843" y="98840"/>
                  </a:lnTo>
                  <a:cubicBezTo>
                    <a:pt x="36772" y="98840"/>
                    <a:pt x="34348" y="96416"/>
                    <a:pt x="34348" y="93345"/>
                  </a:cubicBezTo>
                  <a:lnTo>
                    <a:pt x="34348" y="55199"/>
                  </a:lnTo>
                  <a:cubicBezTo>
                    <a:pt x="34348" y="52128"/>
                    <a:pt x="36853" y="49703"/>
                    <a:pt x="39843" y="49703"/>
                  </a:cubicBezTo>
                  <a:lnTo>
                    <a:pt x="77989" y="49703"/>
                  </a:lnTo>
                  <a:cubicBezTo>
                    <a:pt x="81060" y="49703"/>
                    <a:pt x="83566" y="52128"/>
                    <a:pt x="83566" y="55199"/>
                  </a:cubicBezTo>
                  <a:lnTo>
                    <a:pt x="83566" y="93345"/>
                  </a:lnTo>
                  <a:close/>
                  <a:moveTo>
                    <a:pt x="160989" y="170768"/>
                  </a:moveTo>
                  <a:cubicBezTo>
                    <a:pt x="160989" y="173840"/>
                    <a:pt x="158484" y="176264"/>
                    <a:pt x="155413" y="176264"/>
                  </a:cubicBezTo>
                  <a:lnTo>
                    <a:pt x="117267" y="176264"/>
                  </a:lnTo>
                  <a:cubicBezTo>
                    <a:pt x="114196" y="176264"/>
                    <a:pt x="111771" y="173759"/>
                    <a:pt x="111771" y="170768"/>
                  </a:cubicBezTo>
                  <a:lnTo>
                    <a:pt x="111771" y="132622"/>
                  </a:lnTo>
                  <a:cubicBezTo>
                    <a:pt x="111771" y="129551"/>
                    <a:pt x="114277" y="127127"/>
                    <a:pt x="117267" y="127127"/>
                  </a:cubicBezTo>
                  <a:lnTo>
                    <a:pt x="155413" y="127127"/>
                  </a:lnTo>
                  <a:cubicBezTo>
                    <a:pt x="158484" y="127127"/>
                    <a:pt x="160989" y="129632"/>
                    <a:pt x="160989" y="132622"/>
                  </a:cubicBezTo>
                  <a:lnTo>
                    <a:pt x="160989" y="170768"/>
                  </a:lnTo>
                  <a:close/>
                  <a:moveTo>
                    <a:pt x="160989" y="93345"/>
                  </a:moveTo>
                  <a:cubicBezTo>
                    <a:pt x="160989" y="96416"/>
                    <a:pt x="158484" y="98840"/>
                    <a:pt x="155413" y="98840"/>
                  </a:cubicBezTo>
                  <a:lnTo>
                    <a:pt x="117267" y="98840"/>
                  </a:lnTo>
                  <a:cubicBezTo>
                    <a:pt x="114196" y="98840"/>
                    <a:pt x="111771" y="96416"/>
                    <a:pt x="111771" y="93345"/>
                  </a:cubicBezTo>
                  <a:lnTo>
                    <a:pt x="111771" y="55199"/>
                  </a:lnTo>
                  <a:cubicBezTo>
                    <a:pt x="111771" y="52128"/>
                    <a:pt x="114277" y="49703"/>
                    <a:pt x="117267" y="49703"/>
                  </a:cubicBezTo>
                  <a:lnTo>
                    <a:pt x="155413" y="49703"/>
                  </a:lnTo>
                  <a:cubicBezTo>
                    <a:pt x="158484" y="49703"/>
                    <a:pt x="160989" y="52128"/>
                    <a:pt x="160989" y="55199"/>
                  </a:cubicBezTo>
                  <a:lnTo>
                    <a:pt x="160989" y="9334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Klavika Bd" panose="02000803050000020004" pitchFamily="50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4B765C9-5498-AE7E-7DF7-15217974BE87}"/>
              </a:ext>
            </a:extLst>
          </p:cNvPr>
          <p:cNvGrpSpPr/>
          <p:nvPr/>
        </p:nvGrpSpPr>
        <p:grpSpPr>
          <a:xfrm>
            <a:off x="8258737" y="3523828"/>
            <a:ext cx="721343" cy="436821"/>
            <a:chOff x="5322812" y="3230965"/>
            <a:chExt cx="739896" cy="448056"/>
          </a:xfrm>
          <a:solidFill>
            <a:schemeClr val="accent2"/>
          </a:solidFill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5789296-D7F7-5AF3-4D02-581165F2F2D9}"/>
                </a:ext>
              </a:extLst>
            </p:cNvPr>
            <p:cNvSpPr/>
            <p:nvPr/>
          </p:nvSpPr>
          <p:spPr>
            <a:xfrm>
              <a:off x="5698669" y="3387175"/>
              <a:ext cx="361950" cy="114300"/>
            </a:xfrm>
            <a:custGeom>
              <a:avLst/>
              <a:gdLst>
                <a:gd name="connsiteX0" fmla="*/ 99917 w 361950"/>
                <a:gd name="connsiteY0" fmla="*/ 108204 h 114300"/>
                <a:gd name="connsiteX1" fmla="*/ 99917 w 361950"/>
                <a:gd name="connsiteY1" fmla="*/ 108204 h 114300"/>
                <a:gd name="connsiteX2" fmla="*/ 276511 w 361950"/>
                <a:gd name="connsiteY2" fmla="*/ 67056 h 114300"/>
                <a:gd name="connsiteX3" fmla="*/ 302038 w 361950"/>
                <a:gd name="connsiteY3" fmla="*/ 58103 h 114300"/>
                <a:gd name="connsiteX4" fmla="*/ 308991 w 361950"/>
                <a:gd name="connsiteY4" fmla="*/ 79820 h 114300"/>
                <a:gd name="connsiteX5" fmla="*/ 360236 w 361950"/>
                <a:gd name="connsiteY5" fmla="*/ 23241 h 114300"/>
                <a:gd name="connsiteX6" fmla="*/ 285655 w 361950"/>
                <a:gd name="connsiteY6" fmla="*/ 7144 h 114300"/>
                <a:gd name="connsiteX7" fmla="*/ 292703 w 361950"/>
                <a:gd name="connsiteY7" fmla="*/ 28956 h 114300"/>
                <a:gd name="connsiteX8" fmla="*/ 266319 w 361950"/>
                <a:gd name="connsiteY8" fmla="*/ 38195 h 114300"/>
                <a:gd name="connsiteX9" fmla="*/ 100013 w 361950"/>
                <a:gd name="connsiteY9" fmla="*/ 77533 h 114300"/>
                <a:gd name="connsiteX10" fmla="*/ 100013 w 361950"/>
                <a:gd name="connsiteY10" fmla="*/ 77533 h 114300"/>
                <a:gd name="connsiteX11" fmla="*/ 7144 w 361950"/>
                <a:gd name="connsiteY11" fmla="*/ 60198 h 114300"/>
                <a:gd name="connsiteX12" fmla="*/ 12478 w 361950"/>
                <a:gd name="connsiteY12" fmla="*/ 93536 h 114300"/>
                <a:gd name="connsiteX13" fmla="*/ 99917 w 361950"/>
                <a:gd name="connsiteY13" fmla="*/ 10820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1950" h="114300">
                  <a:moveTo>
                    <a:pt x="99917" y="108204"/>
                  </a:moveTo>
                  <a:lnTo>
                    <a:pt x="99917" y="108204"/>
                  </a:lnTo>
                  <a:cubicBezTo>
                    <a:pt x="160115" y="108204"/>
                    <a:pt x="216599" y="88202"/>
                    <a:pt x="276511" y="67056"/>
                  </a:cubicBezTo>
                  <a:cubicBezTo>
                    <a:pt x="284893" y="64103"/>
                    <a:pt x="293465" y="61055"/>
                    <a:pt x="302038" y="58103"/>
                  </a:cubicBezTo>
                  <a:lnTo>
                    <a:pt x="308991" y="79820"/>
                  </a:lnTo>
                  <a:lnTo>
                    <a:pt x="360236" y="23241"/>
                  </a:lnTo>
                  <a:lnTo>
                    <a:pt x="285655" y="7144"/>
                  </a:lnTo>
                  <a:lnTo>
                    <a:pt x="292703" y="28956"/>
                  </a:lnTo>
                  <a:cubicBezTo>
                    <a:pt x="283845" y="32004"/>
                    <a:pt x="274987" y="35147"/>
                    <a:pt x="266319" y="38195"/>
                  </a:cubicBezTo>
                  <a:cubicBezTo>
                    <a:pt x="208979" y="58483"/>
                    <a:pt x="154877" y="77533"/>
                    <a:pt x="100013" y="77533"/>
                  </a:cubicBezTo>
                  <a:cubicBezTo>
                    <a:pt x="100013" y="77533"/>
                    <a:pt x="100013" y="77533"/>
                    <a:pt x="100013" y="77533"/>
                  </a:cubicBezTo>
                  <a:cubicBezTo>
                    <a:pt x="72009" y="77533"/>
                    <a:pt x="40481" y="70104"/>
                    <a:pt x="7144" y="60198"/>
                  </a:cubicBezTo>
                  <a:cubicBezTo>
                    <a:pt x="9811" y="71057"/>
                    <a:pt x="11621" y="82201"/>
                    <a:pt x="12478" y="93536"/>
                  </a:cubicBezTo>
                  <a:cubicBezTo>
                    <a:pt x="42767" y="102013"/>
                    <a:pt x="72581" y="108204"/>
                    <a:pt x="99917" y="108204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Klavika Bd" panose="02000803050000020004" pitchFamily="50" charset="0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DDAF3B1-6AEF-E86C-B24A-35A906077393}"/>
                </a:ext>
              </a:extLst>
            </p:cNvPr>
            <p:cNvSpPr/>
            <p:nvPr/>
          </p:nvSpPr>
          <p:spPr>
            <a:xfrm>
              <a:off x="5661616" y="3543480"/>
              <a:ext cx="400050" cy="114300"/>
            </a:xfrm>
            <a:custGeom>
              <a:avLst/>
              <a:gdLst>
                <a:gd name="connsiteX0" fmla="*/ 329756 w 400050"/>
                <a:gd name="connsiteY0" fmla="*/ 28956 h 114300"/>
                <a:gd name="connsiteX1" fmla="*/ 303371 w 400050"/>
                <a:gd name="connsiteY1" fmla="*/ 38195 h 114300"/>
                <a:gd name="connsiteX2" fmla="*/ 137065 w 400050"/>
                <a:gd name="connsiteY2" fmla="*/ 77533 h 114300"/>
                <a:gd name="connsiteX3" fmla="*/ 137065 w 400050"/>
                <a:gd name="connsiteY3" fmla="*/ 77533 h 114300"/>
                <a:gd name="connsiteX4" fmla="*/ 24575 w 400050"/>
                <a:gd name="connsiteY4" fmla="*/ 54293 h 114300"/>
                <a:gd name="connsiteX5" fmla="*/ 7144 w 400050"/>
                <a:gd name="connsiteY5" fmla="*/ 80963 h 114300"/>
                <a:gd name="connsiteX6" fmla="*/ 137160 w 400050"/>
                <a:gd name="connsiteY6" fmla="*/ 108204 h 114300"/>
                <a:gd name="connsiteX7" fmla="*/ 137160 w 400050"/>
                <a:gd name="connsiteY7" fmla="*/ 108204 h 114300"/>
                <a:gd name="connsiteX8" fmla="*/ 313754 w 400050"/>
                <a:gd name="connsiteY8" fmla="*/ 67056 h 114300"/>
                <a:gd name="connsiteX9" fmla="*/ 339281 w 400050"/>
                <a:gd name="connsiteY9" fmla="*/ 58103 h 114300"/>
                <a:gd name="connsiteX10" fmla="*/ 346234 w 400050"/>
                <a:gd name="connsiteY10" fmla="*/ 79820 h 114300"/>
                <a:gd name="connsiteX11" fmla="*/ 397478 w 400050"/>
                <a:gd name="connsiteY11" fmla="*/ 23241 h 114300"/>
                <a:gd name="connsiteX12" fmla="*/ 322898 w 400050"/>
                <a:gd name="connsiteY12" fmla="*/ 7144 h 114300"/>
                <a:gd name="connsiteX13" fmla="*/ 329756 w 400050"/>
                <a:gd name="connsiteY13" fmla="*/ 28956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0050" h="114300">
                  <a:moveTo>
                    <a:pt x="329756" y="28956"/>
                  </a:moveTo>
                  <a:cubicBezTo>
                    <a:pt x="320897" y="32004"/>
                    <a:pt x="312039" y="35147"/>
                    <a:pt x="303371" y="38195"/>
                  </a:cubicBezTo>
                  <a:cubicBezTo>
                    <a:pt x="246031" y="58483"/>
                    <a:pt x="191929" y="77533"/>
                    <a:pt x="137065" y="77533"/>
                  </a:cubicBezTo>
                  <a:cubicBezTo>
                    <a:pt x="137065" y="77533"/>
                    <a:pt x="137065" y="77533"/>
                    <a:pt x="137065" y="77533"/>
                  </a:cubicBezTo>
                  <a:cubicBezTo>
                    <a:pt x="103537" y="77533"/>
                    <a:pt x="65246" y="66866"/>
                    <a:pt x="24575" y="54293"/>
                  </a:cubicBezTo>
                  <a:cubicBezTo>
                    <a:pt x="19431" y="63627"/>
                    <a:pt x="13526" y="72580"/>
                    <a:pt x="7144" y="80963"/>
                  </a:cubicBezTo>
                  <a:cubicBezTo>
                    <a:pt x="51626" y="94869"/>
                    <a:pt x="97060" y="108204"/>
                    <a:pt x="137160" y="108204"/>
                  </a:cubicBezTo>
                  <a:lnTo>
                    <a:pt x="137160" y="108204"/>
                  </a:lnTo>
                  <a:cubicBezTo>
                    <a:pt x="197358" y="108204"/>
                    <a:pt x="253841" y="88202"/>
                    <a:pt x="313754" y="67056"/>
                  </a:cubicBezTo>
                  <a:cubicBezTo>
                    <a:pt x="322136" y="64103"/>
                    <a:pt x="330708" y="61055"/>
                    <a:pt x="339281" y="58103"/>
                  </a:cubicBezTo>
                  <a:lnTo>
                    <a:pt x="346234" y="79820"/>
                  </a:lnTo>
                  <a:lnTo>
                    <a:pt x="397478" y="23241"/>
                  </a:lnTo>
                  <a:lnTo>
                    <a:pt x="322898" y="7144"/>
                  </a:lnTo>
                  <a:lnTo>
                    <a:pt x="329756" y="28956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Klavika Bd" panose="02000803050000020004" pitchFamily="50" charset="0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99E5EB8-8290-8355-440E-D0E314BBCB23}"/>
                </a:ext>
              </a:extLst>
            </p:cNvPr>
            <p:cNvSpPr/>
            <p:nvPr/>
          </p:nvSpPr>
          <p:spPr>
            <a:xfrm>
              <a:off x="5376908" y="3230965"/>
              <a:ext cx="685800" cy="114300"/>
            </a:xfrm>
            <a:custGeom>
              <a:avLst/>
              <a:gdLst>
                <a:gd name="connsiteX0" fmla="*/ 26962 w 685800"/>
                <a:gd name="connsiteY0" fmla="*/ 64199 h 114300"/>
                <a:gd name="connsiteX1" fmla="*/ 144024 w 685800"/>
                <a:gd name="connsiteY1" fmla="*/ 47530 h 114300"/>
                <a:gd name="connsiteX2" fmla="*/ 280708 w 685800"/>
                <a:gd name="connsiteY2" fmla="*/ 77629 h 114300"/>
                <a:gd name="connsiteX3" fmla="*/ 421678 w 685800"/>
                <a:gd name="connsiteY3" fmla="*/ 108299 h 114300"/>
                <a:gd name="connsiteX4" fmla="*/ 421678 w 685800"/>
                <a:gd name="connsiteY4" fmla="*/ 108299 h 114300"/>
                <a:gd name="connsiteX5" fmla="*/ 598272 w 685800"/>
                <a:gd name="connsiteY5" fmla="*/ 67151 h 114300"/>
                <a:gd name="connsiteX6" fmla="*/ 623799 w 685800"/>
                <a:gd name="connsiteY6" fmla="*/ 58198 h 114300"/>
                <a:gd name="connsiteX7" fmla="*/ 630752 w 685800"/>
                <a:gd name="connsiteY7" fmla="*/ 79915 h 114300"/>
                <a:gd name="connsiteX8" fmla="*/ 681996 w 685800"/>
                <a:gd name="connsiteY8" fmla="*/ 23336 h 114300"/>
                <a:gd name="connsiteX9" fmla="*/ 607416 w 685800"/>
                <a:gd name="connsiteY9" fmla="*/ 7144 h 114300"/>
                <a:gd name="connsiteX10" fmla="*/ 614464 w 685800"/>
                <a:gd name="connsiteY10" fmla="*/ 28956 h 114300"/>
                <a:gd name="connsiteX11" fmla="*/ 588080 w 685800"/>
                <a:gd name="connsiteY11" fmla="*/ 38195 h 114300"/>
                <a:gd name="connsiteX12" fmla="*/ 421773 w 685800"/>
                <a:gd name="connsiteY12" fmla="*/ 77534 h 114300"/>
                <a:gd name="connsiteX13" fmla="*/ 421773 w 685800"/>
                <a:gd name="connsiteY13" fmla="*/ 77534 h 114300"/>
                <a:gd name="connsiteX14" fmla="*/ 289947 w 685800"/>
                <a:gd name="connsiteY14" fmla="*/ 48292 h 114300"/>
                <a:gd name="connsiteX15" fmla="*/ 144024 w 685800"/>
                <a:gd name="connsiteY15" fmla="*/ 16764 h 114300"/>
                <a:gd name="connsiteX16" fmla="*/ 18009 w 685800"/>
                <a:gd name="connsiteY16" fmla="*/ 34766 h 114300"/>
                <a:gd name="connsiteX17" fmla="*/ 7817 w 685800"/>
                <a:gd name="connsiteY17" fmla="*/ 54007 h 114300"/>
                <a:gd name="connsiteX18" fmla="*/ 26962 w 685800"/>
                <a:gd name="connsiteY18" fmla="*/ 6419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85800" h="114300">
                  <a:moveTo>
                    <a:pt x="26962" y="64199"/>
                  </a:moveTo>
                  <a:cubicBezTo>
                    <a:pt x="62300" y="53340"/>
                    <a:pt x="91446" y="47530"/>
                    <a:pt x="144024" y="47530"/>
                  </a:cubicBezTo>
                  <a:cubicBezTo>
                    <a:pt x="185077" y="47530"/>
                    <a:pt x="233750" y="62865"/>
                    <a:pt x="280708" y="77629"/>
                  </a:cubicBezTo>
                  <a:cubicBezTo>
                    <a:pt x="328714" y="92678"/>
                    <a:pt x="378244" y="108299"/>
                    <a:pt x="421678" y="108299"/>
                  </a:cubicBezTo>
                  <a:lnTo>
                    <a:pt x="421678" y="108299"/>
                  </a:lnTo>
                  <a:cubicBezTo>
                    <a:pt x="481876" y="108299"/>
                    <a:pt x="538359" y="88297"/>
                    <a:pt x="598272" y="67151"/>
                  </a:cubicBezTo>
                  <a:cubicBezTo>
                    <a:pt x="606654" y="64199"/>
                    <a:pt x="615226" y="61151"/>
                    <a:pt x="623799" y="58198"/>
                  </a:cubicBezTo>
                  <a:lnTo>
                    <a:pt x="630752" y="79915"/>
                  </a:lnTo>
                  <a:lnTo>
                    <a:pt x="681996" y="23336"/>
                  </a:lnTo>
                  <a:lnTo>
                    <a:pt x="607416" y="7144"/>
                  </a:lnTo>
                  <a:lnTo>
                    <a:pt x="614464" y="28956"/>
                  </a:lnTo>
                  <a:cubicBezTo>
                    <a:pt x="605606" y="32004"/>
                    <a:pt x="596748" y="35147"/>
                    <a:pt x="588080" y="38195"/>
                  </a:cubicBezTo>
                  <a:cubicBezTo>
                    <a:pt x="530739" y="58484"/>
                    <a:pt x="476637" y="77534"/>
                    <a:pt x="421773" y="77534"/>
                  </a:cubicBezTo>
                  <a:cubicBezTo>
                    <a:pt x="421773" y="77534"/>
                    <a:pt x="421773" y="77534"/>
                    <a:pt x="421773" y="77534"/>
                  </a:cubicBezTo>
                  <a:cubicBezTo>
                    <a:pt x="383007" y="77534"/>
                    <a:pt x="337858" y="63341"/>
                    <a:pt x="289947" y="48292"/>
                  </a:cubicBezTo>
                  <a:cubicBezTo>
                    <a:pt x="240703" y="32861"/>
                    <a:pt x="189744" y="16764"/>
                    <a:pt x="144024" y="16764"/>
                  </a:cubicBezTo>
                  <a:cubicBezTo>
                    <a:pt x="87827" y="16764"/>
                    <a:pt x="55347" y="23336"/>
                    <a:pt x="18009" y="34766"/>
                  </a:cubicBezTo>
                  <a:cubicBezTo>
                    <a:pt x="9912" y="37338"/>
                    <a:pt x="5340" y="45910"/>
                    <a:pt x="7817" y="54007"/>
                  </a:cubicBezTo>
                  <a:cubicBezTo>
                    <a:pt x="10293" y="62103"/>
                    <a:pt x="18866" y="66580"/>
                    <a:pt x="26962" y="64199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Klavika Bd" panose="02000803050000020004" pitchFamily="50" charset="0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2BC1ACA-8563-CF91-1988-622A5680A947}"/>
                </a:ext>
              </a:extLst>
            </p:cNvPr>
            <p:cNvSpPr/>
            <p:nvPr/>
          </p:nvSpPr>
          <p:spPr>
            <a:xfrm>
              <a:off x="5322812" y="3317071"/>
              <a:ext cx="361950" cy="361950"/>
            </a:xfrm>
            <a:custGeom>
              <a:avLst/>
              <a:gdLst>
                <a:gd name="connsiteX0" fmla="*/ 181070 w 361950"/>
                <a:gd name="connsiteY0" fmla="*/ 7144 h 361950"/>
                <a:gd name="connsiteX1" fmla="*/ 7144 w 361950"/>
                <a:gd name="connsiteY1" fmla="*/ 180975 h 361950"/>
                <a:gd name="connsiteX2" fmla="*/ 181070 w 361950"/>
                <a:gd name="connsiteY2" fmla="*/ 354902 h 361950"/>
                <a:gd name="connsiteX3" fmla="*/ 354997 w 361950"/>
                <a:gd name="connsiteY3" fmla="*/ 180975 h 361950"/>
                <a:gd name="connsiteX4" fmla="*/ 181070 w 361950"/>
                <a:gd name="connsiteY4" fmla="*/ 7144 h 361950"/>
                <a:gd name="connsiteX5" fmla="*/ 199644 w 361950"/>
                <a:gd name="connsiteY5" fmla="*/ 286417 h 361950"/>
                <a:gd name="connsiteX6" fmla="*/ 199644 w 361950"/>
                <a:gd name="connsiteY6" fmla="*/ 311468 h 361950"/>
                <a:gd name="connsiteX7" fmla="*/ 162401 w 361950"/>
                <a:gd name="connsiteY7" fmla="*/ 311468 h 361950"/>
                <a:gd name="connsiteX8" fmla="*/ 162401 w 361950"/>
                <a:gd name="connsiteY8" fmla="*/ 289560 h 361950"/>
                <a:gd name="connsiteX9" fmla="*/ 106490 w 361950"/>
                <a:gd name="connsiteY9" fmla="*/ 276511 h 361950"/>
                <a:gd name="connsiteX10" fmla="*/ 116491 w 361950"/>
                <a:gd name="connsiteY10" fmla="*/ 237363 h 361950"/>
                <a:gd name="connsiteX11" fmla="*/ 170974 w 361950"/>
                <a:gd name="connsiteY11" fmla="*/ 250507 h 361950"/>
                <a:gd name="connsiteX12" fmla="*/ 205454 w 361950"/>
                <a:gd name="connsiteY12" fmla="*/ 227648 h 361950"/>
                <a:gd name="connsiteX13" fmla="*/ 168974 w 361950"/>
                <a:gd name="connsiteY13" fmla="*/ 198215 h 361950"/>
                <a:gd name="connsiteX14" fmla="*/ 108966 w 361950"/>
                <a:gd name="connsiteY14" fmla="*/ 135541 h 361950"/>
                <a:gd name="connsiteX15" fmla="*/ 162306 w 361950"/>
                <a:gd name="connsiteY15" fmla="*/ 75628 h 361950"/>
                <a:gd name="connsiteX16" fmla="*/ 162306 w 361950"/>
                <a:gd name="connsiteY16" fmla="*/ 50578 h 361950"/>
                <a:gd name="connsiteX17" fmla="*/ 199549 w 361950"/>
                <a:gd name="connsiteY17" fmla="*/ 50578 h 361950"/>
                <a:gd name="connsiteX18" fmla="*/ 199549 w 361950"/>
                <a:gd name="connsiteY18" fmla="*/ 72485 h 361950"/>
                <a:gd name="connsiteX19" fmla="*/ 246698 w 361950"/>
                <a:gd name="connsiteY19" fmla="*/ 82963 h 361950"/>
                <a:gd name="connsiteX20" fmla="*/ 235744 w 361950"/>
                <a:gd name="connsiteY20" fmla="*/ 121158 h 361950"/>
                <a:gd name="connsiteX21" fmla="*/ 190595 w 361950"/>
                <a:gd name="connsiteY21" fmla="*/ 111157 h 361950"/>
                <a:gd name="connsiteX22" fmla="*/ 158972 w 361950"/>
                <a:gd name="connsiteY22" fmla="*/ 131540 h 361950"/>
                <a:gd name="connsiteX23" fmla="*/ 199358 w 361950"/>
                <a:gd name="connsiteY23" fmla="*/ 161258 h 361950"/>
                <a:gd name="connsiteX24" fmla="*/ 255461 w 361950"/>
                <a:gd name="connsiteY24" fmla="*/ 224219 h 361950"/>
                <a:gd name="connsiteX25" fmla="*/ 199644 w 361950"/>
                <a:gd name="connsiteY25" fmla="*/ 286417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61950" h="361950">
                  <a:moveTo>
                    <a:pt x="181070" y="7144"/>
                  </a:moveTo>
                  <a:cubicBezTo>
                    <a:pt x="84963" y="7144"/>
                    <a:pt x="7144" y="84963"/>
                    <a:pt x="7144" y="180975"/>
                  </a:cubicBezTo>
                  <a:cubicBezTo>
                    <a:pt x="7144" y="277082"/>
                    <a:pt x="84963" y="354902"/>
                    <a:pt x="181070" y="354902"/>
                  </a:cubicBezTo>
                  <a:cubicBezTo>
                    <a:pt x="277082" y="354902"/>
                    <a:pt x="354997" y="277082"/>
                    <a:pt x="354997" y="180975"/>
                  </a:cubicBezTo>
                  <a:cubicBezTo>
                    <a:pt x="354901" y="84963"/>
                    <a:pt x="277082" y="7144"/>
                    <a:pt x="181070" y="7144"/>
                  </a:cubicBezTo>
                  <a:close/>
                  <a:moveTo>
                    <a:pt x="199644" y="286417"/>
                  </a:moveTo>
                  <a:lnTo>
                    <a:pt x="199644" y="311468"/>
                  </a:lnTo>
                  <a:lnTo>
                    <a:pt x="162401" y="311468"/>
                  </a:lnTo>
                  <a:lnTo>
                    <a:pt x="162401" y="289560"/>
                  </a:lnTo>
                  <a:cubicBezTo>
                    <a:pt x="139541" y="288703"/>
                    <a:pt x="117824" y="282607"/>
                    <a:pt x="106490" y="276511"/>
                  </a:cubicBezTo>
                  <a:lnTo>
                    <a:pt x="116491" y="237363"/>
                  </a:lnTo>
                  <a:cubicBezTo>
                    <a:pt x="129445" y="243935"/>
                    <a:pt x="150019" y="250507"/>
                    <a:pt x="170974" y="250507"/>
                  </a:cubicBezTo>
                  <a:cubicBezTo>
                    <a:pt x="193548" y="250507"/>
                    <a:pt x="205454" y="241459"/>
                    <a:pt x="205454" y="227648"/>
                  </a:cubicBezTo>
                  <a:cubicBezTo>
                    <a:pt x="205454" y="214503"/>
                    <a:pt x="195167" y="206978"/>
                    <a:pt x="168974" y="198215"/>
                  </a:cubicBezTo>
                  <a:cubicBezTo>
                    <a:pt x="132874" y="185642"/>
                    <a:pt x="108966" y="166307"/>
                    <a:pt x="108966" y="135541"/>
                  </a:cubicBezTo>
                  <a:cubicBezTo>
                    <a:pt x="108966" y="106966"/>
                    <a:pt x="128683" y="83915"/>
                    <a:pt x="162306" y="75628"/>
                  </a:cubicBezTo>
                  <a:lnTo>
                    <a:pt x="162306" y="50578"/>
                  </a:lnTo>
                  <a:lnTo>
                    <a:pt x="199549" y="50578"/>
                  </a:lnTo>
                  <a:lnTo>
                    <a:pt x="199549" y="72485"/>
                  </a:lnTo>
                  <a:cubicBezTo>
                    <a:pt x="220028" y="73438"/>
                    <a:pt x="235268" y="77629"/>
                    <a:pt x="246698" y="82963"/>
                  </a:cubicBezTo>
                  <a:lnTo>
                    <a:pt x="235744" y="121158"/>
                  </a:lnTo>
                  <a:cubicBezTo>
                    <a:pt x="227362" y="117062"/>
                    <a:pt x="211550" y="111157"/>
                    <a:pt x="190595" y="111157"/>
                  </a:cubicBezTo>
                  <a:cubicBezTo>
                    <a:pt x="169259" y="111157"/>
                    <a:pt x="158972" y="120872"/>
                    <a:pt x="158972" y="131540"/>
                  </a:cubicBezTo>
                  <a:cubicBezTo>
                    <a:pt x="158972" y="144971"/>
                    <a:pt x="170879" y="150971"/>
                    <a:pt x="199358" y="161258"/>
                  </a:cubicBezTo>
                  <a:cubicBezTo>
                    <a:pt x="237744" y="174974"/>
                    <a:pt x="255461" y="194405"/>
                    <a:pt x="255461" y="224219"/>
                  </a:cubicBezTo>
                  <a:cubicBezTo>
                    <a:pt x="255556" y="252698"/>
                    <a:pt x="237649" y="277654"/>
                    <a:pt x="199644" y="2864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Klavika Bd" panose="02000803050000020004" pitchFamily="50" charset="0"/>
              </a:endParaRPr>
            </a:p>
          </p:txBody>
        </p:sp>
      </p:grpSp>
      <p:grpSp>
        <p:nvGrpSpPr>
          <p:cNvPr id="35" name="Graphic 1">
            <a:extLst>
              <a:ext uri="{FF2B5EF4-FFF2-40B4-BE49-F238E27FC236}">
                <a16:creationId xmlns:a16="http://schemas.microsoft.com/office/drawing/2014/main" id="{080D06D6-DF3C-9C58-D74B-638A3854B937}"/>
              </a:ext>
            </a:extLst>
          </p:cNvPr>
          <p:cNvGrpSpPr>
            <a:grpSpLocks noChangeAspect="1"/>
          </p:cNvGrpSpPr>
          <p:nvPr/>
        </p:nvGrpSpPr>
        <p:grpSpPr>
          <a:xfrm>
            <a:off x="4317955" y="1367142"/>
            <a:ext cx="457200" cy="584375"/>
            <a:chOff x="338841" y="2026794"/>
            <a:chExt cx="456395" cy="600075"/>
          </a:xfrm>
          <a:solidFill>
            <a:schemeClr val="accent2"/>
          </a:solidFill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63F6DC6-EFAB-CAC2-8F6B-504FCA7CE257}"/>
                </a:ext>
              </a:extLst>
            </p:cNvPr>
            <p:cNvSpPr/>
            <p:nvPr/>
          </p:nvSpPr>
          <p:spPr>
            <a:xfrm>
              <a:off x="661191" y="2075392"/>
              <a:ext cx="8452" cy="8452"/>
            </a:xfrm>
            <a:custGeom>
              <a:avLst/>
              <a:gdLst>
                <a:gd name="connsiteX0" fmla="*/ 6339 w 8451"/>
                <a:gd name="connsiteY0" fmla="*/ 6339 h 8451"/>
                <a:gd name="connsiteX1" fmla="*/ 6339 w 8451"/>
                <a:gd name="connsiteY1" fmla="*/ 6339 h 8451"/>
                <a:gd name="connsiteX2" fmla="*/ 6339 w 8451"/>
                <a:gd name="connsiteY2" fmla="*/ 6339 h 8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451" h="8451">
                  <a:moveTo>
                    <a:pt x="6339" y="6339"/>
                  </a:moveTo>
                  <a:lnTo>
                    <a:pt x="6339" y="6339"/>
                  </a:lnTo>
                  <a:lnTo>
                    <a:pt x="6339" y="63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Klavika Bd" panose="02000803050000020004" pitchFamily="50" charset="0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118D011E-733F-D72B-385C-853F7DE69E44}"/>
                </a:ext>
              </a:extLst>
            </p:cNvPr>
            <p:cNvSpPr/>
            <p:nvPr/>
          </p:nvSpPr>
          <p:spPr>
            <a:xfrm>
              <a:off x="649024" y="2075387"/>
              <a:ext cx="59162" cy="101421"/>
            </a:xfrm>
            <a:custGeom>
              <a:avLst/>
              <a:gdLst>
                <a:gd name="connsiteX0" fmla="*/ 12083 w 59162"/>
                <a:gd name="connsiteY0" fmla="*/ 94749 h 101421"/>
                <a:gd name="connsiteX1" fmla="*/ 13519 w 59162"/>
                <a:gd name="connsiteY1" fmla="*/ 100665 h 101421"/>
                <a:gd name="connsiteX2" fmla="*/ 57131 w 59162"/>
                <a:gd name="connsiteY2" fmla="*/ 100665 h 101421"/>
                <a:gd name="connsiteX3" fmla="*/ 56285 w 59162"/>
                <a:gd name="connsiteY3" fmla="*/ 91452 h 101421"/>
                <a:gd name="connsiteX4" fmla="*/ 54003 w 59162"/>
                <a:gd name="connsiteY4" fmla="*/ 76408 h 101421"/>
                <a:gd name="connsiteX5" fmla="*/ 53665 w 59162"/>
                <a:gd name="connsiteY5" fmla="*/ 74718 h 101421"/>
                <a:gd name="connsiteX6" fmla="*/ 36086 w 59162"/>
                <a:gd name="connsiteY6" fmla="*/ 22993 h 101421"/>
                <a:gd name="connsiteX7" fmla="*/ 18422 w 59162"/>
                <a:gd name="connsiteY7" fmla="*/ 6428 h 101421"/>
                <a:gd name="connsiteX8" fmla="*/ 18337 w 59162"/>
                <a:gd name="connsiteY8" fmla="*/ 6428 h 101421"/>
                <a:gd name="connsiteX9" fmla="*/ 18337 w 59162"/>
                <a:gd name="connsiteY9" fmla="*/ 6428 h 101421"/>
                <a:gd name="connsiteX10" fmla="*/ 7603 w 59162"/>
                <a:gd name="connsiteY10" fmla="*/ 28994 h 101421"/>
                <a:gd name="connsiteX11" fmla="*/ 9970 w 59162"/>
                <a:gd name="connsiteY11" fmla="*/ 84860 h 101421"/>
                <a:gd name="connsiteX12" fmla="*/ 12083 w 59162"/>
                <a:gd name="connsiteY12" fmla="*/ 94749 h 101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162" h="101421">
                  <a:moveTo>
                    <a:pt x="12083" y="94749"/>
                  </a:moveTo>
                  <a:cubicBezTo>
                    <a:pt x="12505" y="96777"/>
                    <a:pt x="13012" y="98721"/>
                    <a:pt x="13519" y="100665"/>
                  </a:cubicBezTo>
                  <a:lnTo>
                    <a:pt x="57131" y="100665"/>
                  </a:lnTo>
                  <a:cubicBezTo>
                    <a:pt x="56877" y="97707"/>
                    <a:pt x="56623" y="94580"/>
                    <a:pt x="56285" y="91452"/>
                  </a:cubicBezTo>
                  <a:cubicBezTo>
                    <a:pt x="55694" y="86466"/>
                    <a:pt x="54933" y="81395"/>
                    <a:pt x="54003" y="76408"/>
                  </a:cubicBezTo>
                  <a:lnTo>
                    <a:pt x="53665" y="74718"/>
                  </a:lnTo>
                  <a:cubicBezTo>
                    <a:pt x="49693" y="53842"/>
                    <a:pt x="43270" y="35586"/>
                    <a:pt x="36086" y="22993"/>
                  </a:cubicBezTo>
                  <a:cubicBezTo>
                    <a:pt x="29747" y="11921"/>
                    <a:pt x="23408" y="5498"/>
                    <a:pt x="18422" y="6428"/>
                  </a:cubicBezTo>
                  <a:lnTo>
                    <a:pt x="18337" y="6428"/>
                  </a:lnTo>
                  <a:lnTo>
                    <a:pt x="18337" y="6428"/>
                  </a:lnTo>
                  <a:cubicBezTo>
                    <a:pt x="13266" y="7357"/>
                    <a:pt x="9547" y="15978"/>
                    <a:pt x="7603" y="28994"/>
                  </a:cubicBezTo>
                  <a:cubicBezTo>
                    <a:pt x="5406" y="43784"/>
                    <a:pt x="5997" y="63562"/>
                    <a:pt x="9970" y="84860"/>
                  </a:cubicBezTo>
                  <a:cubicBezTo>
                    <a:pt x="10646" y="88072"/>
                    <a:pt x="11322" y="91452"/>
                    <a:pt x="12083" y="947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Klavika Bd" panose="02000803050000020004" pitchFamily="50" charset="0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FDE2D2D-53A9-956D-7254-66A3E2A78FE8}"/>
                </a:ext>
              </a:extLst>
            </p:cNvPr>
            <p:cNvSpPr/>
            <p:nvPr/>
          </p:nvSpPr>
          <p:spPr>
            <a:xfrm>
              <a:off x="412033" y="2068294"/>
              <a:ext cx="67614" cy="109873"/>
            </a:xfrm>
            <a:custGeom>
              <a:avLst/>
              <a:gdLst>
                <a:gd name="connsiteX0" fmla="*/ 55359 w 67614"/>
                <a:gd name="connsiteY0" fmla="*/ 102687 h 109872"/>
                <a:gd name="connsiteX1" fmla="*/ 57641 w 67614"/>
                <a:gd name="connsiteY1" fmla="*/ 91869 h 109872"/>
                <a:gd name="connsiteX2" fmla="*/ 60177 w 67614"/>
                <a:gd name="connsiteY2" fmla="*/ 31016 h 109872"/>
                <a:gd name="connsiteX3" fmla="*/ 48513 w 67614"/>
                <a:gd name="connsiteY3" fmla="*/ 6422 h 109872"/>
                <a:gd name="connsiteX4" fmla="*/ 48513 w 67614"/>
                <a:gd name="connsiteY4" fmla="*/ 6422 h 109872"/>
                <a:gd name="connsiteX5" fmla="*/ 48429 w 67614"/>
                <a:gd name="connsiteY5" fmla="*/ 6422 h 109872"/>
                <a:gd name="connsiteX6" fmla="*/ 48429 w 67614"/>
                <a:gd name="connsiteY6" fmla="*/ 6422 h 109872"/>
                <a:gd name="connsiteX7" fmla="*/ 29243 w 67614"/>
                <a:gd name="connsiteY7" fmla="*/ 24509 h 109872"/>
                <a:gd name="connsiteX8" fmla="*/ 10058 w 67614"/>
                <a:gd name="connsiteY8" fmla="*/ 80797 h 109872"/>
                <a:gd name="connsiteX9" fmla="*/ 9720 w 67614"/>
                <a:gd name="connsiteY9" fmla="*/ 82657 h 109872"/>
                <a:gd name="connsiteX10" fmla="*/ 7269 w 67614"/>
                <a:gd name="connsiteY10" fmla="*/ 99053 h 109872"/>
                <a:gd name="connsiteX11" fmla="*/ 6339 w 67614"/>
                <a:gd name="connsiteY11" fmla="*/ 109111 h 109872"/>
                <a:gd name="connsiteX12" fmla="*/ 53838 w 67614"/>
                <a:gd name="connsiteY12" fmla="*/ 109111 h 109872"/>
                <a:gd name="connsiteX13" fmla="*/ 55359 w 67614"/>
                <a:gd name="connsiteY13" fmla="*/ 102687 h 10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7614" h="109872">
                  <a:moveTo>
                    <a:pt x="55359" y="102687"/>
                  </a:moveTo>
                  <a:cubicBezTo>
                    <a:pt x="56204" y="99053"/>
                    <a:pt x="56965" y="95419"/>
                    <a:pt x="57641" y="91869"/>
                  </a:cubicBezTo>
                  <a:cubicBezTo>
                    <a:pt x="61867" y="68627"/>
                    <a:pt x="62543" y="47075"/>
                    <a:pt x="60177" y="31016"/>
                  </a:cubicBezTo>
                  <a:cubicBezTo>
                    <a:pt x="58064" y="16818"/>
                    <a:pt x="54007" y="7521"/>
                    <a:pt x="48513" y="6422"/>
                  </a:cubicBezTo>
                  <a:lnTo>
                    <a:pt x="48513" y="6422"/>
                  </a:lnTo>
                  <a:lnTo>
                    <a:pt x="48429" y="6422"/>
                  </a:lnTo>
                  <a:lnTo>
                    <a:pt x="48429" y="6422"/>
                  </a:lnTo>
                  <a:cubicBezTo>
                    <a:pt x="43019" y="5492"/>
                    <a:pt x="36089" y="12423"/>
                    <a:pt x="29243" y="24509"/>
                  </a:cubicBezTo>
                  <a:cubicBezTo>
                    <a:pt x="21467" y="38285"/>
                    <a:pt x="14453" y="58062"/>
                    <a:pt x="10058" y="80797"/>
                  </a:cubicBezTo>
                  <a:lnTo>
                    <a:pt x="9720" y="82657"/>
                  </a:lnTo>
                  <a:cubicBezTo>
                    <a:pt x="8705" y="88150"/>
                    <a:pt x="7860" y="93644"/>
                    <a:pt x="7269" y="99053"/>
                  </a:cubicBezTo>
                  <a:cubicBezTo>
                    <a:pt x="6846" y="102518"/>
                    <a:pt x="6592" y="105899"/>
                    <a:pt x="6339" y="109111"/>
                  </a:cubicBezTo>
                  <a:lnTo>
                    <a:pt x="53838" y="109111"/>
                  </a:lnTo>
                  <a:cubicBezTo>
                    <a:pt x="54345" y="106998"/>
                    <a:pt x="54936" y="104885"/>
                    <a:pt x="55359" y="1026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Klavika Bd" panose="02000803050000020004" pitchFamily="50" charset="0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4905333-762B-5830-5201-DB5AC2EF637B}"/>
                </a:ext>
              </a:extLst>
            </p:cNvPr>
            <p:cNvSpPr/>
            <p:nvPr/>
          </p:nvSpPr>
          <p:spPr>
            <a:xfrm>
              <a:off x="332502" y="2432140"/>
              <a:ext cx="464847" cy="194390"/>
            </a:xfrm>
            <a:custGeom>
              <a:avLst/>
              <a:gdLst>
                <a:gd name="connsiteX0" fmla="*/ 428335 w 464846"/>
                <a:gd name="connsiteY0" fmla="*/ 37272 h 194390"/>
                <a:gd name="connsiteX1" fmla="*/ 284571 w 464846"/>
                <a:gd name="connsiteY1" fmla="*/ 6339 h 194390"/>
                <a:gd name="connsiteX2" fmla="*/ 297333 w 464846"/>
                <a:gd name="connsiteY2" fmla="*/ 43442 h 194390"/>
                <a:gd name="connsiteX3" fmla="*/ 292938 w 464846"/>
                <a:gd name="connsiteY3" fmla="*/ 43442 h 194390"/>
                <a:gd name="connsiteX4" fmla="*/ 157879 w 464846"/>
                <a:gd name="connsiteY4" fmla="*/ 43442 h 194390"/>
                <a:gd name="connsiteX5" fmla="*/ 155597 w 464846"/>
                <a:gd name="connsiteY5" fmla="*/ 43442 h 194390"/>
                <a:gd name="connsiteX6" fmla="*/ 164133 w 464846"/>
                <a:gd name="connsiteY6" fmla="*/ 9720 h 194390"/>
                <a:gd name="connsiteX7" fmla="*/ 37103 w 464846"/>
                <a:gd name="connsiteY7" fmla="*/ 37272 h 194390"/>
                <a:gd name="connsiteX8" fmla="*/ 6339 w 464846"/>
                <a:gd name="connsiteY8" fmla="*/ 194729 h 194390"/>
                <a:gd name="connsiteX9" fmla="*/ 91025 w 464846"/>
                <a:gd name="connsiteY9" fmla="*/ 194729 h 194390"/>
                <a:gd name="connsiteX10" fmla="*/ 119339 w 464846"/>
                <a:gd name="connsiteY10" fmla="*/ 194729 h 194390"/>
                <a:gd name="connsiteX11" fmla="*/ 119339 w 464846"/>
                <a:gd name="connsiteY11" fmla="*/ 194391 h 194390"/>
                <a:gd name="connsiteX12" fmla="*/ 346184 w 464846"/>
                <a:gd name="connsiteY12" fmla="*/ 194391 h 194390"/>
                <a:gd name="connsiteX13" fmla="*/ 346184 w 464846"/>
                <a:gd name="connsiteY13" fmla="*/ 194729 h 194390"/>
                <a:gd name="connsiteX14" fmla="*/ 374413 w 464846"/>
                <a:gd name="connsiteY14" fmla="*/ 194729 h 194390"/>
                <a:gd name="connsiteX15" fmla="*/ 458761 w 464846"/>
                <a:gd name="connsiteY15" fmla="*/ 194729 h 194390"/>
                <a:gd name="connsiteX16" fmla="*/ 428335 w 464846"/>
                <a:gd name="connsiteY16" fmla="*/ 37272 h 194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64846" h="194390">
                  <a:moveTo>
                    <a:pt x="428335" y="37272"/>
                  </a:moveTo>
                  <a:cubicBezTo>
                    <a:pt x="399937" y="28144"/>
                    <a:pt x="311616" y="11663"/>
                    <a:pt x="284571" y="6339"/>
                  </a:cubicBezTo>
                  <a:lnTo>
                    <a:pt x="297333" y="43442"/>
                  </a:lnTo>
                  <a:lnTo>
                    <a:pt x="292938" y="43442"/>
                  </a:lnTo>
                  <a:lnTo>
                    <a:pt x="157879" y="43442"/>
                  </a:lnTo>
                  <a:lnTo>
                    <a:pt x="155597" y="43442"/>
                  </a:lnTo>
                  <a:lnTo>
                    <a:pt x="164133" y="9720"/>
                  </a:lnTo>
                  <a:cubicBezTo>
                    <a:pt x="137088" y="15044"/>
                    <a:pt x="65501" y="28144"/>
                    <a:pt x="37103" y="37272"/>
                  </a:cubicBezTo>
                  <a:cubicBezTo>
                    <a:pt x="25524" y="81813"/>
                    <a:pt x="13692" y="144356"/>
                    <a:pt x="6339" y="194729"/>
                  </a:cubicBezTo>
                  <a:lnTo>
                    <a:pt x="91025" y="194729"/>
                  </a:lnTo>
                  <a:lnTo>
                    <a:pt x="119339" y="194729"/>
                  </a:lnTo>
                  <a:cubicBezTo>
                    <a:pt x="119339" y="194644"/>
                    <a:pt x="119339" y="194475"/>
                    <a:pt x="119339" y="194391"/>
                  </a:cubicBezTo>
                  <a:lnTo>
                    <a:pt x="346184" y="194391"/>
                  </a:lnTo>
                  <a:cubicBezTo>
                    <a:pt x="346184" y="194475"/>
                    <a:pt x="346184" y="194644"/>
                    <a:pt x="346184" y="194729"/>
                  </a:cubicBezTo>
                  <a:lnTo>
                    <a:pt x="374413" y="194729"/>
                  </a:lnTo>
                  <a:lnTo>
                    <a:pt x="458761" y="194729"/>
                  </a:lnTo>
                  <a:cubicBezTo>
                    <a:pt x="451408" y="145201"/>
                    <a:pt x="439322" y="79531"/>
                    <a:pt x="428335" y="372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Klavika Bd" panose="02000803050000020004" pitchFamily="50" charset="0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1B2E1869-4319-F975-1737-E5CAEF49226B}"/>
                </a:ext>
              </a:extLst>
            </p:cNvPr>
            <p:cNvSpPr/>
            <p:nvPr/>
          </p:nvSpPr>
          <p:spPr>
            <a:xfrm>
              <a:off x="397310" y="2020455"/>
              <a:ext cx="329619" cy="211294"/>
            </a:xfrm>
            <a:custGeom>
              <a:avLst/>
              <a:gdLst>
                <a:gd name="connsiteX0" fmla="*/ 15230 w 329618"/>
                <a:gd name="connsiteY0" fmla="*/ 207491 h 211294"/>
                <a:gd name="connsiteX1" fmla="*/ 320592 w 329618"/>
                <a:gd name="connsiteY1" fmla="*/ 207491 h 211294"/>
                <a:gd name="connsiteX2" fmla="*/ 330312 w 329618"/>
                <a:gd name="connsiteY2" fmla="*/ 197771 h 211294"/>
                <a:gd name="connsiteX3" fmla="*/ 330312 w 329618"/>
                <a:gd name="connsiteY3" fmla="*/ 193461 h 211294"/>
                <a:gd name="connsiteX4" fmla="*/ 320592 w 329618"/>
                <a:gd name="connsiteY4" fmla="*/ 183826 h 211294"/>
                <a:gd name="connsiteX5" fmla="*/ 241146 w 329618"/>
                <a:gd name="connsiteY5" fmla="*/ 183826 h 211294"/>
                <a:gd name="connsiteX6" fmla="*/ 239033 w 329618"/>
                <a:gd name="connsiteY6" fmla="*/ 174782 h 211294"/>
                <a:gd name="connsiteX7" fmla="*/ 236243 w 329618"/>
                <a:gd name="connsiteY7" fmla="*/ 160668 h 211294"/>
                <a:gd name="connsiteX8" fmla="*/ 233116 w 329618"/>
                <a:gd name="connsiteY8" fmla="*/ 80292 h 211294"/>
                <a:gd name="connsiteX9" fmla="*/ 251710 w 329618"/>
                <a:gd name="connsiteY9" fmla="*/ 40230 h 211294"/>
                <a:gd name="connsiteX10" fmla="*/ 167953 w 329618"/>
                <a:gd name="connsiteY10" fmla="*/ 6339 h 211294"/>
                <a:gd name="connsiteX11" fmla="*/ 167953 w 329618"/>
                <a:gd name="connsiteY11" fmla="*/ 6339 h 211294"/>
                <a:gd name="connsiteX12" fmla="*/ 84027 w 329618"/>
                <a:gd name="connsiteY12" fmla="*/ 40315 h 211294"/>
                <a:gd name="connsiteX13" fmla="*/ 88591 w 329618"/>
                <a:gd name="connsiteY13" fmla="*/ 43949 h 211294"/>
                <a:gd name="connsiteX14" fmla="*/ 88591 w 329618"/>
                <a:gd name="connsiteY14" fmla="*/ 43949 h 211294"/>
                <a:gd name="connsiteX15" fmla="*/ 90789 w 329618"/>
                <a:gd name="connsiteY15" fmla="*/ 46485 h 211294"/>
                <a:gd name="connsiteX16" fmla="*/ 90873 w 329618"/>
                <a:gd name="connsiteY16" fmla="*/ 46569 h 211294"/>
                <a:gd name="connsiteX17" fmla="*/ 91211 w 329618"/>
                <a:gd name="connsiteY17" fmla="*/ 46992 h 211294"/>
                <a:gd name="connsiteX18" fmla="*/ 91296 w 329618"/>
                <a:gd name="connsiteY18" fmla="*/ 47076 h 211294"/>
                <a:gd name="connsiteX19" fmla="*/ 92986 w 329618"/>
                <a:gd name="connsiteY19" fmla="*/ 49527 h 211294"/>
                <a:gd name="connsiteX20" fmla="*/ 93071 w 329618"/>
                <a:gd name="connsiteY20" fmla="*/ 49696 h 211294"/>
                <a:gd name="connsiteX21" fmla="*/ 93324 w 329618"/>
                <a:gd name="connsiteY21" fmla="*/ 50119 h 211294"/>
                <a:gd name="connsiteX22" fmla="*/ 93409 w 329618"/>
                <a:gd name="connsiteY22" fmla="*/ 50288 h 211294"/>
                <a:gd name="connsiteX23" fmla="*/ 93662 w 329618"/>
                <a:gd name="connsiteY23" fmla="*/ 50711 h 211294"/>
                <a:gd name="connsiteX24" fmla="*/ 93747 w 329618"/>
                <a:gd name="connsiteY24" fmla="*/ 50880 h 211294"/>
                <a:gd name="connsiteX25" fmla="*/ 94000 w 329618"/>
                <a:gd name="connsiteY25" fmla="*/ 51302 h 211294"/>
                <a:gd name="connsiteX26" fmla="*/ 94338 w 329618"/>
                <a:gd name="connsiteY26" fmla="*/ 51894 h 211294"/>
                <a:gd name="connsiteX27" fmla="*/ 94930 w 329618"/>
                <a:gd name="connsiteY27" fmla="*/ 52993 h 211294"/>
                <a:gd name="connsiteX28" fmla="*/ 95015 w 329618"/>
                <a:gd name="connsiteY28" fmla="*/ 53162 h 211294"/>
                <a:gd name="connsiteX29" fmla="*/ 95268 w 329618"/>
                <a:gd name="connsiteY29" fmla="*/ 53669 h 211294"/>
                <a:gd name="connsiteX30" fmla="*/ 95268 w 329618"/>
                <a:gd name="connsiteY30" fmla="*/ 53753 h 211294"/>
                <a:gd name="connsiteX31" fmla="*/ 96282 w 329618"/>
                <a:gd name="connsiteY31" fmla="*/ 55951 h 211294"/>
                <a:gd name="connsiteX32" fmla="*/ 96451 w 329618"/>
                <a:gd name="connsiteY32" fmla="*/ 56373 h 211294"/>
                <a:gd name="connsiteX33" fmla="*/ 96451 w 329618"/>
                <a:gd name="connsiteY33" fmla="*/ 56458 h 211294"/>
                <a:gd name="connsiteX34" fmla="*/ 96705 w 329618"/>
                <a:gd name="connsiteY34" fmla="*/ 56965 h 211294"/>
                <a:gd name="connsiteX35" fmla="*/ 96705 w 329618"/>
                <a:gd name="connsiteY35" fmla="*/ 57049 h 211294"/>
                <a:gd name="connsiteX36" fmla="*/ 96874 w 329618"/>
                <a:gd name="connsiteY36" fmla="*/ 57556 h 211294"/>
                <a:gd name="connsiteX37" fmla="*/ 96959 w 329618"/>
                <a:gd name="connsiteY37" fmla="*/ 57810 h 211294"/>
                <a:gd name="connsiteX38" fmla="*/ 97128 w 329618"/>
                <a:gd name="connsiteY38" fmla="*/ 58233 h 211294"/>
                <a:gd name="connsiteX39" fmla="*/ 97297 w 329618"/>
                <a:gd name="connsiteY39" fmla="*/ 58740 h 211294"/>
                <a:gd name="connsiteX40" fmla="*/ 97381 w 329618"/>
                <a:gd name="connsiteY40" fmla="*/ 58909 h 211294"/>
                <a:gd name="connsiteX41" fmla="*/ 97466 w 329618"/>
                <a:gd name="connsiteY41" fmla="*/ 59078 h 211294"/>
                <a:gd name="connsiteX42" fmla="*/ 97719 w 329618"/>
                <a:gd name="connsiteY42" fmla="*/ 59754 h 211294"/>
                <a:gd name="connsiteX43" fmla="*/ 97719 w 329618"/>
                <a:gd name="connsiteY43" fmla="*/ 59754 h 211294"/>
                <a:gd name="connsiteX44" fmla="*/ 97973 w 329618"/>
                <a:gd name="connsiteY44" fmla="*/ 60430 h 211294"/>
                <a:gd name="connsiteX45" fmla="*/ 97973 w 329618"/>
                <a:gd name="connsiteY45" fmla="*/ 60515 h 211294"/>
                <a:gd name="connsiteX46" fmla="*/ 98057 w 329618"/>
                <a:gd name="connsiteY46" fmla="*/ 60684 h 211294"/>
                <a:gd name="connsiteX47" fmla="*/ 98226 w 329618"/>
                <a:gd name="connsiteY47" fmla="*/ 61191 h 211294"/>
                <a:gd name="connsiteX48" fmla="*/ 98395 w 329618"/>
                <a:gd name="connsiteY48" fmla="*/ 61613 h 211294"/>
                <a:gd name="connsiteX49" fmla="*/ 98480 w 329618"/>
                <a:gd name="connsiteY49" fmla="*/ 61951 h 211294"/>
                <a:gd name="connsiteX50" fmla="*/ 98649 w 329618"/>
                <a:gd name="connsiteY50" fmla="*/ 62459 h 211294"/>
                <a:gd name="connsiteX51" fmla="*/ 98649 w 329618"/>
                <a:gd name="connsiteY51" fmla="*/ 62543 h 211294"/>
                <a:gd name="connsiteX52" fmla="*/ 98818 w 329618"/>
                <a:gd name="connsiteY52" fmla="*/ 63135 h 211294"/>
                <a:gd name="connsiteX53" fmla="*/ 98902 w 329618"/>
                <a:gd name="connsiteY53" fmla="*/ 63304 h 211294"/>
                <a:gd name="connsiteX54" fmla="*/ 99156 w 329618"/>
                <a:gd name="connsiteY54" fmla="*/ 63980 h 211294"/>
                <a:gd name="connsiteX55" fmla="*/ 99156 w 329618"/>
                <a:gd name="connsiteY55" fmla="*/ 64064 h 211294"/>
                <a:gd name="connsiteX56" fmla="*/ 99410 w 329618"/>
                <a:gd name="connsiteY56" fmla="*/ 64825 h 211294"/>
                <a:gd name="connsiteX57" fmla="*/ 99410 w 329618"/>
                <a:gd name="connsiteY57" fmla="*/ 64910 h 211294"/>
                <a:gd name="connsiteX58" fmla="*/ 99579 w 329618"/>
                <a:gd name="connsiteY58" fmla="*/ 65586 h 211294"/>
                <a:gd name="connsiteX59" fmla="*/ 99579 w 329618"/>
                <a:gd name="connsiteY59" fmla="*/ 65670 h 211294"/>
                <a:gd name="connsiteX60" fmla="*/ 99663 w 329618"/>
                <a:gd name="connsiteY60" fmla="*/ 66093 h 211294"/>
                <a:gd name="connsiteX61" fmla="*/ 99832 w 329618"/>
                <a:gd name="connsiteY61" fmla="*/ 66684 h 211294"/>
                <a:gd name="connsiteX62" fmla="*/ 99917 w 329618"/>
                <a:gd name="connsiteY62" fmla="*/ 67022 h 211294"/>
                <a:gd name="connsiteX63" fmla="*/ 100086 w 329618"/>
                <a:gd name="connsiteY63" fmla="*/ 67530 h 211294"/>
                <a:gd name="connsiteX64" fmla="*/ 100170 w 329618"/>
                <a:gd name="connsiteY64" fmla="*/ 67868 h 211294"/>
                <a:gd name="connsiteX65" fmla="*/ 100339 w 329618"/>
                <a:gd name="connsiteY65" fmla="*/ 68459 h 211294"/>
                <a:gd name="connsiteX66" fmla="*/ 100424 w 329618"/>
                <a:gd name="connsiteY66" fmla="*/ 68882 h 211294"/>
                <a:gd name="connsiteX67" fmla="*/ 100424 w 329618"/>
                <a:gd name="connsiteY67" fmla="*/ 68966 h 211294"/>
                <a:gd name="connsiteX68" fmla="*/ 100593 w 329618"/>
                <a:gd name="connsiteY68" fmla="*/ 69812 h 211294"/>
                <a:gd name="connsiteX69" fmla="*/ 100593 w 329618"/>
                <a:gd name="connsiteY69" fmla="*/ 69896 h 211294"/>
                <a:gd name="connsiteX70" fmla="*/ 100677 w 329618"/>
                <a:gd name="connsiteY70" fmla="*/ 70150 h 211294"/>
                <a:gd name="connsiteX71" fmla="*/ 100846 w 329618"/>
                <a:gd name="connsiteY71" fmla="*/ 70910 h 211294"/>
                <a:gd name="connsiteX72" fmla="*/ 100846 w 329618"/>
                <a:gd name="connsiteY72" fmla="*/ 70995 h 211294"/>
                <a:gd name="connsiteX73" fmla="*/ 101015 w 329618"/>
                <a:gd name="connsiteY73" fmla="*/ 71755 h 211294"/>
                <a:gd name="connsiteX74" fmla="*/ 101100 w 329618"/>
                <a:gd name="connsiteY74" fmla="*/ 72094 h 211294"/>
                <a:gd name="connsiteX75" fmla="*/ 101269 w 329618"/>
                <a:gd name="connsiteY75" fmla="*/ 72770 h 211294"/>
                <a:gd name="connsiteX76" fmla="*/ 101353 w 329618"/>
                <a:gd name="connsiteY76" fmla="*/ 73108 h 211294"/>
                <a:gd name="connsiteX77" fmla="*/ 101438 w 329618"/>
                <a:gd name="connsiteY77" fmla="*/ 73699 h 211294"/>
                <a:gd name="connsiteX78" fmla="*/ 101522 w 329618"/>
                <a:gd name="connsiteY78" fmla="*/ 73953 h 211294"/>
                <a:gd name="connsiteX79" fmla="*/ 101522 w 329618"/>
                <a:gd name="connsiteY79" fmla="*/ 74122 h 211294"/>
                <a:gd name="connsiteX80" fmla="*/ 101692 w 329618"/>
                <a:gd name="connsiteY80" fmla="*/ 74967 h 211294"/>
                <a:gd name="connsiteX81" fmla="*/ 101692 w 329618"/>
                <a:gd name="connsiteY81" fmla="*/ 74967 h 211294"/>
                <a:gd name="connsiteX82" fmla="*/ 101692 w 329618"/>
                <a:gd name="connsiteY82" fmla="*/ 75221 h 211294"/>
                <a:gd name="connsiteX83" fmla="*/ 101861 w 329618"/>
                <a:gd name="connsiteY83" fmla="*/ 75981 h 211294"/>
                <a:gd name="connsiteX84" fmla="*/ 101861 w 329618"/>
                <a:gd name="connsiteY84" fmla="*/ 76150 h 211294"/>
                <a:gd name="connsiteX85" fmla="*/ 102114 w 329618"/>
                <a:gd name="connsiteY85" fmla="*/ 77080 h 211294"/>
                <a:gd name="connsiteX86" fmla="*/ 102114 w 329618"/>
                <a:gd name="connsiteY86" fmla="*/ 77249 h 211294"/>
                <a:gd name="connsiteX87" fmla="*/ 102283 w 329618"/>
                <a:gd name="connsiteY87" fmla="*/ 78094 h 211294"/>
                <a:gd name="connsiteX88" fmla="*/ 102283 w 329618"/>
                <a:gd name="connsiteY88" fmla="*/ 78348 h 211294"/>
                <a:gd name="connsiteX89" fmla="*/ 102452 w 329618"/>
                <a:gd name="connsiteY89" fmla="*/ 79278 h 211294"/>
                <a:gd name="connsiteX90" fmla="*/ 102452 w 329618"/>
                <a:gd name="connsiteY90" fmla="*/ 79362 h 211294"/>
                <a:gd name="connsiteX91" fmla="*/ 102621 w 329618"/>
                <a:gd name="connsiteY91" fmla="*/ 80461 h 211294"/>
                <a:gd name="connsiteX92" fmla="*/ 99494 w 329618"/>
                <a:gd name="connsiteY92" fmla="*/ 160837 h 211294"/>
                <a:gd name="connsiteX93" fmla="*/ 96705 w 329618"/>
                <a:gd name="connsiteY93" fmla="*/ 174951 h 211294"/>
                <a:gd name="connsiteX94" fmla="*/ 96705 w 329618"/>
                <a:gd name="connsiteY94" fmla="*/ 175120 h 211294"/>
                <a:gd name="connsiteX95" fmla="*/ 96705 w 329618"/>
                <a:gd name="connsiteY95" fmla="*/ 175120 h 211294"/>
                <a:gd name="connsiteX96" fmla="*/ 96705 w 329618"/>
                <a:gd name="connsiteY96" fmla="*/ 175290 h 211294"/>
                <a:gd name="connsiteX97" fmla="*/ 96705 w 329618"/>
                <a:gd name="connsiteY97" fmla="*/ 175374 h 211294"/>
                <a:gd name="connsiteX98" fmla="*/ 96705 w 329618"/>
                <a:gd name="connsiteY98" fmla="*/ 175543 h 211294"/>
                <a:gd name="connsiteX99" fmla="*/ 96705 w 329618"/>
                <a:gd name="connsiteY99" fmla="*/ 175628 h 211294"/>
                <a:gd name="connsiteX100" fmla="*/ 96705 w 329618"/>
                <a:gd name="connsiteY100" fmla="*/ 175712 h 211294"/>
                <a:gd name="connsiteX101" fmla="*/ 96705 w 329618"/>
                <a:gd name="connsiteY101" fmla="*/ 175797 h 211294"/>
                <a:gd name="connsiteX102" fmla="*/ 96705 w 329618"/>
                <a:gd name="connsiteY102" fmla="*/ 175881 h 211294"/>
                <a:gd name="connsiteX103" fmla="*/ 96705 w 329618"/>
                <a:gd name="connsiteY103" fmla="*/ 176050 h 211294"/>
                <a:gd name="connsiteX104" fmla="*/ 96705 w 329618"/>
                <a:gd name="connsiteY104" fmla="*/ 176050 h 211294"/>
                <a:gd name="connsiteX105" fmla="*/ 96705 w 329618"/>
                <a:gd name="connsiteY105" fmla="*/ 176219 h 211294"/>
                <a:gd name="connsiteX106" fmla="*/ 96705 w 329618"/>
                <a:gd name="connsiteY106" fmla="*/ 176219 h 211294"/>
                <a:gd name="connsiteX107" fmla="*/ 96705 w 329618"/>
                <a:gd name="connsiteY107" fmla="*/ 176388 h 211294"/>
                <a:gd name="connsiteX108" fmla="*/ 96705 w 329618"/>
                <a:gd name="connsiteY108" fmla="*/ 176388 h 211294"/>
                <a:gd name="connsiteX109" fmla="*/ 96705 w 329618"/>
                <a:gd name="connsiteY109" fmla="*/ 176557 h 211294"/>
                <a:gd name="connsiteX110" fmla="*/ 96705 w 329618"/>
                <a:gd name="connsiteY110" fmla="*/ 176642 h 211294"/>
                <a:gd name="connsiteX111" fmla="*/ 96705 w 329618"/>
                <a:gd name="connsiteY111" fmla="*/ 176811 h 211294"/>
                <a:gd name="connsiteX112" fmla="*/ 96705 w 329618"/>
                <a:gd name="connsiteY112" fmla="*/ 176895 h 211294"/>
                <a:gd name="connsiteX113" fmla="*/ 96705 w 329618"/>
                <a:gd name="connsiteY113" fmla="*/ 176980 h 211294"/>
                <a:gd name="connsiteX114" fmla="*/ 96705 w 329618"/>
                <a:gd name="connsiteY114" fmla="*/ 177064 h 211294"/>
                <a:gd name="connsiteX115" fmla="*/ 96705 w 329618"/>
                <a:gd name="connsiteY115" fmla="*/ 177149 h 211294"/>
                <a:gd name="connsiteX116" fmla="*/ 96705 w 329618"/>
                <a:gd name="connsiteY116" fmla="*/ 177318 h 211294"/>
                <a:gd name="connsiteX117" fmla="*/ 96705 w 329618"/>
                <a:gd name="connsiteY117" fmla="*/ 177402 h 211294"/>
                <a:gd name="connsiteX118" fmla="*/ 96705 w 329618"/>
                <a:gd name="connsiteY118" fmla="*/ 177571 h 211294"/>
                <a:gd name="connsiteX119" fmla="*/ 96705 w 329618"/>
                <a:gd name="connsiteY119" fmla="*/ 177571 h 211294"/>
                <a:gd name="connsiteX120" fmla="*/ 96620 w 329618"/>
                <a:gd name="connsiteY120" fmla="*/ 177741 h 211294"/>
                <a:gd name="connsiteX121" fmla="*/ 96620 w 329618"/>
                <a:gd name="connsiteY121" fmla="*/ 177741 h 211294"/>
                <a:gd name="connsiteX122" fmla="*/ 96620 w 329618"/>
                <a:gd name="connsiteY122" fmla="*/ 177910 h 211294"/>
                <a:gd name="connsiteX123" fmla="*/ 96620 w 329618"/>
                <a:gd name="connsiteY123" fmla="*/ 177910 h 211294"/>
                <a:gd name="connsiteX124" fmla="*/ 96620 w 329618"/>
                <a:gd name="connsiteY124" fmla="*/ 178079 h 211294"/>
                <a:gd name="connsiteX125" fmla="*/ 96620 w 329618"/>
                <a:gd name="connsiteY125" fmla="*/ 178163 h 211294"/>
                <a:gd name="connsiteX126" fmla="*/ 96620 w 329618"/>
                <a:gd name="connsiteY126" fmla="*/ 178248 h 211294"/>
                <a:gd name="connsiteX127" fmla="*/ 96620 w 329618"/>
                <a:gd name="connsiteY127" fmla="*/ 178332 h 211294"/>
                <a:gd name="connsiteX128" fmla="*/ 96620 w 329618"/>
                <a:gd name="connsiteY128" fmla="*/ 178417 h 211294"/>
                <a:gd name="connsiteX129" fmla="*/ 96620 w 329618"/>
                <a:gd name="connsiteY129" fmla="*/ 178586 h 211294"/>
                <a:gd name="connsiteX130" fmla="*/ 96620 w 329618"/>
                <a:gd name="connsiteY130" fmla="*/ 178670 h 211294"/>
                <a:gd name="connsiteX131" fmla="*/ 96620 w 329618"/>
                <a:gd name="connsiteY131" fmla="*/ 178839 h 211294"/>
                <a:gd name="connsiteX132" fmla="*/ 96620 w 329618"/>
                <a:gd name="connsiteY132" fmla="*/ 178839 h 211294"/>
                <a:gd name="connsiteX133" fmla="*/ 96620 w 329618"/>
                <a:gd name="connsiteY133" fmla="*/ 179008 h 211294"/>
                <a:gd name="connsiteX134" fmla="*/ 96620 w 329618"/>
                <a:gd name="connsiteY134" fmla="*/ 179008 h 211294"/>
                <a:gd name="connsiteX135" fmla="*/ 96620 w 329618"/>
                <a:gd name="connsiteY135" fmla="*/ 179177 h 211294"/>
                <a:gd name="connsiteX136" fmla="*/ 96620 w 329618"/>
                <a:gd name="connsiteY136" fmla="*/ 179177 h 211294"/>
                <a:gd name="connsiteX137" fmla="*/ 96620 w 329618"/>
                <a:gd name="connsiteY137" fmla="*/ 179346 h 211294"/>
                <a:gd name="connsiteX138" fmla="*/ 96620 w 329618"/>
                <a:gd name="connsiteY138" fmla="*/ 179431 h 211294"/>
                <a:gd name="connsiteX139" fmla="*/ 96620 w 329618"/>
                <a:gd name="connsiteY139" fmla="*/ 179515 h 211294"/>
                <a:gd name="connsiteX140" fmla="*/ 96620 w 329618"/>
                <a:gd name="connsiteY140" fmla="*/ 179600 h 211294"/>
                <a:gd name="connsiteX141" fmla="*/ 96620 w 329618"/>
                <a:gd name="connsiteY141" fmla="*/ 179684 h 211294"/>
                <a:gd name="connsiteX142" fmla="*/ 96620 w 329618"/>
                <a:gd name="connsiteY142" fmla="*/ 179769 h 211294"/>
                <a:gd name="connsiteX143" fmla="*/ 96620 w 329618"/>
                <a:gd name="connsiteY143" fmla="*/ 179853 h 211294"/>
                <a:gd name="connsiteX144" fmla="*/ 96620 w 329618"/>
                <a:gd name="connsiteY144" fmla="*/ 180023 h 211294"/>
                <a:gd name="connsiteX145" fmla="*/ 96620 w 329618"/>
                <a:gd name="connsiteY145" fmla="*/ 180023 h 211294"/>
                <a:gd name="connsiteX146" fmla="*/ 96620 w 329618"/>
                <a:gd name="connsiteY146" fmla="*/ 180192 h 211294"/>
                <a:gd name="connsiteX147" fmla="*/ 96620 w 329618"/>
                <a:gd name="connsiteY147" fmla="*/ 180192 h 211294"/>
                <a:gd name="connsiteX148" fmla="*/ 96536 w 329618"/>
                <a:gd name="connsiteY148" fmla="*/ 180361 h 211294"/>
                <a:gd name="connsiteX149" fmla="*/ 96536 w 329618"/>
                <a:gd name="connsiteY149" fmla="*/ 180361 h 211294"/>
                <a:gd name="connsiteX150" fmla="*/ 96536 w 329618"/>
                <a:gd name="connsiteY150" fmla="*/ 180530 h 211294"/>
                <a:gd name="connsiteX151" fmla="*/ 96536 w 329618"/>
                <a:gd name="connsiteY151" fmla="*/ 180614 h 211294"/>
                <a:gd name="connsiteX152" fmla="*/ 96536 w 329618"/>
                <a:gd name="connsiteY152" fmla="*/ 180783 h 211294"/>
                <a:gd name="connsiteX153" fmla="*/ 96536 w 329618"/>
                <a:gd name="connsiteY153" fmla="*/ 180868 h 211294"/>
                <a:gd name="connsiteX154" fmla="*/ 96536 w 329618"/>
                <a:gd name="connsiteY154" fmla="*/ 180952 h 211294"/>
                <a:gd name="connsiteX155" fmla="*/ 96536 w 329618"/>
                <a:gd name="connsiteY155" fmla="*/ 181037 h 211294"/>
                <a:gd name="connsiteX156" fmla="*/ 96536 w 329618"/>
                <a:gd name="connsiteY156" fmla="*/ 181121 h 211294"/>
                <a:gd name="connsiteX157" fmla="*/ 96536 w 329618"/>
                <a:gd name="connsiteY157" fmla="*/ 181290 h 211294"/>
                <a:gd name="connsiteX158" fmla="*/ 96536 w 329618"/>
                <a:gd name="connsiteY158" fmla="*/ 181375 h 211294"/>
                <a:gd name="connsiteX159" fmla="*/ 96536 w 329618"/>
                <a:gd name="connsiteY159" fmla="*/ 181544 h 211294"/>
                <a:gd name="connsiteX160" fmla="*/ 96536 w 329618"/>
                <a:gd name="connsiteY160" fmla="*/ 181544 h 211294"/>
                <a:gd name="connsiteX161" fmla="*/ 96451 w 329618"/>
                <a:gd name="connsiteY161" fmla="*/ 181713 h 211294"/>
                <a:gd name="connsiteX162" fmla="*/ 96451 w 329618"/>
                <a:gd name="connsiteY162" fmla="*/ 181713 h 211294"/>
                <a:gd name="connsiteX163" fmla="*/ 96451 w 329618"/>
                <a:gd name="connsiteY163" fmla="*/ 181882 h 211294"/>
                <a:gd name="connsiteX164" fmla="*/ 96451 w 329618"/>
                <a:gd name="connsiteY164" fmla="*/ 181882 h 211294"/>
                <a:gd name="connsiteX165" fmla="*/ 96451 w 329618"/>
                <a:gd name="connsiteY165" fmla="*/ 182051 h 211294"/>
                <a:gd name="connsiteX166" fmla="*/ 96451 w 329618"/>
                <a:gd name="connsiteY166" fmla="*/ 182135 h 211294"/>
                <a:gd name="connsiteX167" fmla="*/ 96451 w 329618"/>
                <a:gd name="connsiteY167" fmla="*/ 182220 h 211294"/>
                <a:gd name="connsiteX168" fmla="*/ 96451 w 329618"/>
                <a:gd name="connsiteY168" fmla="*/ 182304 h 211294"/>
                <a:gd name="connsiteX169" fmla="*/ 96451 w 329618"/>
                <a:gd name="connsiteY169" fmla="*/ 182389 h 211294"/>
                <a:gd name="connsiteX170" fmla="*/ 96451 w 329618"/>
                <a:gd name="connsiteY170" fmla="*/ 182558 h 211294"/>
                <a:gd name="connsiteX171" fmla="*/ 96451 w 329618"/>
                <a:gd name="connsiteY171" fmla="*/ 182643 h 211294"/>
                <a:gd name="connsiteX172" fmla="*/ 96451 w 329618"/>
                <a:gd name="connsiteY172" fmla="*/ 182812 h 211294"/>
                <a:gd name="connsiteX173" fmla="*/ 96451 w 329618"/>
                <a:gd name="connsiteY173" fmla="*/ 182812 h 211294"/>
                <a:gd name="connsiteX174" fmla="*/ 96367 w 329618"/>
                <a:gd name="connsiteY174" fmla="*/ 182981 h 211294"/>
                <a:gd name="connsiteX175" fmla="*/ 96282 w 329618"/>
                <a:gd name="connsiteY175" fmla="*/ 183150 h 211294"/>
                <a:gd name="connsiteX176" fmla="*/ 96282 w 329618"/>
                <a:gd name="connsiteY176" fmla="*/ 183150 h 211294"/>
                <a:gd name="connsiteX177" fmla="*/ 96282 w 329618"/>
                <a:gd name="connsiteY177" fmla="*/ 183319 h 211294"/>
                <a:gd name="connsiteX178" fmla="*/ 96282 w 329618"/>
                <a:gd name="connsiteY178" fmla="*/ 183403 h 211294"/>
                <a:gd name="connsiteX179" fmla="*/ 96282 w 329618"/>
                <a:gd name="connsiteY179" fmla="*/ 183488 h 211294"/>
                <a:gd name="connsiteX180" fmla="*/ 96282 w 329618"/>
                <a:gd name="connsiteY180" fmla="*/ 183572 h 211294"/>
                <a:gd name="connsiteX181" fmla="*/ 96282 w 329618"/>
                <a:gd name="connsiteY181" fmla="*/ 183657 h 211294"/>
                <a:gd name="connsiteX182" fmla="*/ 96282 w 329618"/>
                <a:gd name="connsiteY182" fmla="*/ 183741 h 211294"/>
                <a:gd name="connsiteX183" fmla="*/ 96282 w 329618"/>
                <a:gd name="connsiteY183" fmla="*/ 183741 h 211294"/>
                <a:gd name="connsiteX184" fmla="*/ 16836 w 329618"/>
                <a:gd name="connsiteY184" fmla="*/ 183741 h 211294"/>
                <a:gd name="connsiteX185" fmla="*/ 7201 w 329618"/>
                <a:gd name="connsiteY185" fmla="*/ 193376 h 211294"/>
                <a:gd name="connsiteX186" fmla="*/ 6525 w 329618"/>
                <a:gd name="connsiteY186" fmla="*/ 200053 h 211294"/>
                <a:gd name="connsiteX187" fmla="*/ 15230 w 329618"/>
                <a:gd name="connsiteY187" fmla="*/ 207491 h 211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</a:cxnLst>
              <a:rect l="l" t="t" r="r" b="b"/>
              <a:pathLst>
                <a:path w="329618" h="211294">
                  <a:moveTo>
                    <a:pt x="15230" y="207491"/>
                  </a:moveTo>
                  <a:lnTo>
                    <a:pt x="320592" y="207491"/>
                  </a:lnTo>
                  <a:cubicBezTo>
                    <a:pt x="325917" y="207491"/>
                    <a:pt x="330312" y="203096"/>
                    <a:pt x="330312" y="197771"/>
                  </a:cubicBezTo>
                  <a:lnTo>
                    <a:pt x="330312" y="193461"/>
                  </a:lnTo>
                  <a:cubicBezTo>
                    <a:pt x="330312" y="188136"/>
                    <a:pt x="325917" y="183826"/>
                    <a:pt x="320592" y="183826"/>
                  </a:cubicBezTo>
                  <a:lnTo>
                    <a:pt x="241146" y="183826"/>
                  </a:lnTo>
                  <a:cubicBezTo>
                    <a:pt x="240385" y="180868"/>
                    <a:pt x="239709" y="177825"/>
                    <a:pt x="239033" y="174782"/>
                  </a:cubicBezTo>
                  <a:cubicBezTo>
                    <a:pt x="238018" y="170303"/>
                    <a:pt x="237173" y="165570"/>
                    <a:pt x="236243" y="160668"/>
                  </a:cubicBezTo>
                  <a:cubicBezTo>
                    <a:pt x="230919" y="130157"/>
                    <a:pt x="230158" y="101759"/>
                    <a:pt x="233116" y="80292"/>
                  </a:cubicBezTo>
                  <a:cubicBezTo>
                    <a:pt x="235905" y="60346"/>
                    <a:pt x="242244" y="45893"/>
                    <a:pt x="251710" y="40230"/>
                  </a:cubicBezTo>
                  <a:cubicBezTo>
                    <a:pt x="227961" y="19101"/>
                    <a:pt x="199056" y="6592"/>
                    <a:pt x="167953" y="6339"/>
                  </a:cubicBezTo>
                  <a:lnTo>
                    <a:pt x="167953" y="6339"/>
                  </a:lnTo>
                  <a:cubicBezTo>
                    <a:pt x="136766" y="6592"/>
                    <a:pt x="107861" y="19101"/>
                    <a:pt x="84027" y="40315"/>
                  </a:cubicBezTo>
                  <a:cubicBezTo>
                    <a:pt x="85633" y="41245"/>
                    <a:pt x="87154" y="42512"/>
                    <a:pt x="88591" y="43949"/>
                  </a:cubicBezTo>
                  <a:lnTo>
                    <a:pt x="88591" y="43949"/>
                  </a:lnTo>
                  <a:cubicBezTo>
                    <a:pt x="89352" y="44710"/>
                    <a:pt x="90113" y="45640"/>
                    <a:pt x="90789" y="46485"/>
                  </a:cubicBezTo>
                  <a:lnTo>
                    <a:pt x="90873" y="46569"/>
                  </a:lnTo>
                  <a:lnTo>
                    <a:pt x="91211" y="46992"/>
                  </a:lnTo>
                  <a:lnTo>
                    <a:pt x="91296" y="47076"/>
                  </a:lnTo>
                  <a:cubicBezTo>
                    <a:pt x="91887" y="47837"/>
                    <a:pt x="92395" y="48682"/>
                    <a:pt x="92986" y="49527"/>
                  </a:cubicBezTo>
                  <a:lnTo>
                    <a:pt x="93071" y="49696"/>
                  </a:lnTo>
                  <a:lnTo>
                    <a:pt x="93324" y="50119"/>
                  </a:lnTo>
                  <a:lnTo>
                    <a:pt x="93409" y="50288"/>
                  </a:lnTo>
                  <a:lnTo>
                    <a:pt x="93662" y="50711"/>
                  </a:lnTo>
                  <a:lnTo>
                    <a:pt x="93747" y="50880"/>
                  </a:lnTo>
                  <a:lnTo>
                    <a:pt x="94000" y="51302"/>
                  </a:lnTo>
                  <a:lnTo>
                    <a:pt x="94338" y="51894"/>
                  </a:lnTo>
                  <a:cubicBezTo>
                    <a:pt x="94508" y="52232"/>
                    <a:pt x="94677" y="52570"/>
                    <a:pt x="94930" y="52993"/>
                  </a:cubicBezTo>
                  <a:lnTo>
                    <a:pt x="95015" y="53162"/>
                  </a:lnTo>
                  <a:lnTo>
                    <a:pt x="95268" y="53669"/>
                  </a:lnTo>
                  <a:lnTo>
                    <a:pt x="95268" y="53753"/>
                  </a:lnTo>
                  <a:cubicBezTo>
                    <a:pt x="95606" y="54514"/>
                    <a:pt x="95944" y="55190"/>
                    <a:pt x="96282" y="55951"/>
                  </a:cubicBezTo>
                  <a:lnTo>
                    <a:pt x="96451" y="56373"/>
                  </a:lnTo>
                  <a:lnTo>
                    <a:pt x="96451" y="56458"/>
                  </a:lnTo>
                  <a:lnTo>
                    <a:pt x="96705" y="56965"/>
                  </a:lnTo>
                  <a:lnTo>
                    <a:pt x="96705" y="57049"/>
                  </a:lnTo>
                  <a:lnTo>
                    <a:pt x="96874" y="57556"/>
                  </a:lnTo>
                  <a:lnTo>
                    <a:pt x="96959" y="57810"/>
                  </a:lnTo>
                  <a:lnTo>
                    <a:pt x="97128" y="58233"/>
                  </a:lnTo>
                  <a:lnTo>
                    <a:pt x="97297" y="58740"/>
                  </a:lnTo>
                  <a:lnTo>
                    <a:pt x="97381" y="58909"/>
                  </a:lnTo>
                  <a:lnTo>
                    <a:pt x="97466" y="59078"/>
                  </a:lnTo>
                  <a:lnTo>
                    <a:pt x="97719" y="59754"/>
                  </a:lnTo>
                  <a:lnTo>
                    <a:pt x="97719" y="59754"/>
                  </a:lnTo>
                  <a:lnTo>
                    <a:pt x="97973" y="60430"/>
                  </a:lnTo>
                  <a:lnTo>
                    <a:pt x="97973" y="60515"/>
                  </a:lnTo>
                  <a:lnTo>
                    <a:pt x="98057" y="60684"/>
                  </a:lnTo>
                  <a:lnTo>
                    <a:pt x="98226" y="61191"/>
                  </a:lnTo>
                  <a:lnTo>
                    <a:pt x="98395" y="61613"/>
                  </a:lnTo>
                  <a:lnTo>
                    <a:pt x="98480" y="61951"/>
                  </a:lnTo>
                  <a:lnTo>
                    <a:pt x="98649" y="62459"/>
                  </a:lnTo>
                  <a:lnTo>
                    <a:pt x="98649" y="62543"/>
                  </a:lnTo>
                  <a:lnTo>
                    <a:pt x="98818" y="63135"/>
                  </a:lnTo>
                  <a:lnTo>
                    <a:pt x="98902" y="63304"/>
                  </a:lnTo>
                  <a:lnTo>
                    <a:pt x="99156" y="63980"/>
                  </a:lnTo>
                  <a:lnTo>
                    <a:pt x="99156" y="64064"/>
                  </a:lnTo>
                  <a:lnTo>
                    <a:pt x="99410" y="64825"/>
                  </a:lnTo>
                  <a:lnTo>
                    <a:pt x="99410" y="64910"/>
                  </a:lnTo>
                  <a:lnTo>
                    <a:pt x="99579" y="65586"/>
                  </a:lnTo>
                  <a:lnTo>
                    <a:pt x="99579" y="65670"/>
                  </a:lnTo>
                  <a:lnTo>
                    <a:pt x="99663" y="66093"/>
                  </a:lnTo>
                  <a:lnTo>
                    <a:pt x="99832" y="66684"/>
                  </a:lnTo>
                  <a:lnTo>
                    <a:pt x="99917" y="67022"/>
                  </a:lnTo>
                  <a:lnTo>
                    <a:pt x="100086" y="67530"/>
                  </a:lnTo>
                  <a:lnTo>
                    <a:pt x="100170" y="67868"/>
                  </a:lnTo>
                  <a:lnTo>
                    <a:pt x="100339" y="68459"/>
                  </a:lnTo>
                  <a:lnTo>
                    <a:pt x="100424" y="68882"/>
                  </a:lnTo>
                  <a:lnTo>
                    <a:pt x="100424" y="68966"/>
                  </a:lnTo>
                  <a:lnTo>
                    <a:pt x="100593" y="69812"/>
                  </a:lnTo>
                  <a:lnTo>
                    <a:pt x="100593" y="69896"/>
                  </a:lnTo>
                  <a:lnTo>
                    <a:pt x="100677" y="70150"/>
                  </a:lnTo>
                  <a:lnTo>
                    <a:pt x="100846" y="70910"/>
                  </a:lnTo>
                  <a:lnTo>
                    <a:pt x="100846" y="70995"/>
                  </a:lnTo>
                  <a:lnTo>
                    <a:pt x="101015" y="71755"/>
                  </a:lnTo>
                  <a:lnTo>
                    <a:pt x="101100" y="72094"/>
                  </a:lnTo>
                  <a:lnTo>
                    <a:pt x="101269" y="72770"/>
                  </a:lnTo>
                  <a:lnTo>
                    <a:pt x="101353" y="73108"/>
                  </a:lnTo>
                  <a:lnTo>
                    <a:pt x="101438" y="73699"/>
                  </a:lnTo>
                  <a:lnTo>
                    <a:pt x="101522" y="73953"/>
                  </a:lnTo>
                  <a:lnTo>
                    <a:pt x="101522" y="74122"/>
                  </a:lnTo>
                  <a:lnTo>
                    <a:pt x="101692" y="74967"/>
                  </a:lnTo>
                  <a:lnTo>
                    <a:pt x="101692" y="74967"/>
                  </a:lnTo>
                  <a:lnTo>
                    <a:pt x="101692" y="75221"/>
                  </a:lnTo>
                  <a:lnTo>
                    <a:pt x="101861" y="75981"/>
                  </a:lnTo>
                  <a:lnTo>
                    <a:pt x="101861" y="76150"/>
                  </a:lnTo>
                  <a:lnTo>
                    <a:pt x="102114" y="77080"/>
                  </a:lnTo>
                  <a:lnTo>
                    <a:pt x="102114" y="77249"/>
                  </a:lnTo>
                  <a:lnTo>
                    <a:pt x="102283" y="78094"/>
                  </a:lnTo>
                  <a:lnTo>
                    <a:pt x="102283" y="78348"/>
                  </a:lnTo>
                  <a:lnTo>
                    <a:pt x="102452" y="79278"/>
                  </a:lnTo>
                  <a:lnTo>
                    <a:pt x="102452" y="79362"/>
                  </a:lnTo>
                  <a:lnTo>
                    <a:pt x="102621" y="80461"/>
                  </a:lnTo>
                  <a:cubicBezTo>
                    <a:pt x="105579" y="101844"/>
                    <a:pt x="104819" y="130326"/>
                    <a:pt x="99494" y="160837"/>
                  </a:cubicBezTo>
                  <a:cubicBezTo>
                    <a:pt x="98649" y="165739"/>
                    <a:pt x="97719" y="170472"/>
                    <a:pt x="96705" y="174951"/>
                  </a:cubicBezTo>
                  <a:lnTo>
                    <a:pt x="96705" y="175120"/>
                  </a:lnTo>
                  <a:lnTo>
                    <a:pt x="96705" y="175120"/>
                  </a:lnTo>
                  <a:lnTo>
                    <a:pt x="96705" y="175290"/>
                  </a:lnTo>
                  <a:lnTo>
                    <a:pt x="96705" y="175374"/>
                  </a:lnTo>
                  <a:lnTo>
                    <a:pt x="96705" y="175543"/>
                  </a:lnTo>
                  <a:lnTo>
                    <a:pt x="96705" y="175628"/>
                  </a:lnTo>
                  <a:lnTo>
                    <a:pt x="96705" y="175712"/>
                  </a:lnTo>
                  <a:lnTo>
                    <a:pt x="96705" y="175797"/>
                  </a:lnTo>
                  <a:lnTo>
                    <a:pt x="96705" y="175881"/>
                  </a:lnTo>
                  <a:lnTo>
                    <a:pt x="96705" y="176050"/>
                  </a:lnTo>
                  <a:lnTo>
                    <a:pt x="96705" y="176050"/>
                  </a:lnTo>
                  <a:lnTo>
                    <a:pt x="96705" y="176219"/>
                  </a:lnTo>
                  <a:lnTo>
                    <a:pt x="96705" y="176219"/>
                  </a:lnTo>
                  <a:lnTo>
                    <a:pt x="96705" y="176388"/>
                  </a:lnTo>
                  <a:lnTo>
                    <a:pt x="96705" y="176388"/>
                  </a:lnTo>
                  <a:lnTo>
                    <a:pt x="96705" y="176557"/>
                  </a:lnTo>
                  <a:lnTo>
                    <a:pt x="96705" y="176642"/>
                  </a:lnTo>
                  <a:lnTo>
                    <a:pt x="96705" y="176811"/>
                  </a:lnTo>
                  <a:lnTo>
                    <a:pt x="96705" y="176895"/>
                  </a:lnTo>
                  <a:lnTo>
                    <a:pt x="96705" y="176980"/>
                  </a:lnTo>
                  <a:lnTo>
                    <a:pt x="96705" y="177064"/>
                  </a:lnTo>
                  <a:lnTo>
                    <a:pt x="96705" y="177149"/>
                  </a:lnTo>
                  <a:lnTo>
                    <a:pt x="96705" y="177318"/>
                  </a:lnTo>
                  <a:lnTo>
                    <a:pt x="96705" y="177402"/>
                  </a:lnTo>
                  <a:lnTo>
                    <a:pt x="96705" y="177571"/>
                  </a:lnTo>
                  <a:lnTo>
                    <a:pt x="96705" y="177571"/>
                  </a:lnTo>
                  <a:lnTo>
                    <a:pt x="96620" y="177741"/>
                  </a:lnTo>
                  <a:lnTo>
                    <a:pt x="96620" y="177741"/>
                  </a:lnTo>
                  <a:lnTo>
                    <a:pt x="96620" y="177910"/>
                  </a:lnTo>
                  <a:lnTo>
                    <a:pt x="96620" y="177910"/>
                  </a:lnTo>
                  <a:lnTo>
                    <a:pt x="96620" y="178079"/>
                  </a:lnTo>
                  <a:lnTo>
                    <a:pt x="96620" y="178163"/>
                  </a:lnTo>
                  <a:lnTo>
                    <a:pt x="96620" y="178248"/>
                  </a:lnTo>
                  <a:lnTo>
                    <a:pt x="96620" y="178332"/>
                  </a:lnTo>
                  <a:lnTo>
                    <a:pt x="96620" y="178417"/>
                  </a:lnTo>
                  <a:lnTo>
                    <a:pt x="96620" y="178586"/>
                  </a:lnTo>
                  <a:lnTo>
                    <a:pt x="96620" y="178670"/>
                  </a:lnTo>
                  <a:lnTo>
                    <a:pt x="96620" y="178839"/>
                  </a:lnTo>
                  <a:lnTo>
                    <a:pt x="96620" y="178839"/>
                  </a:lnTo>
                  <a:lnTo>
                    <a:pt x="96620" y="179008"/>
                  </a:lnTo>
                  <a:lnTo>
                    <a:pt x="96620" y="179008"/>
                  </a:lnTo>
                  <a:lnTo>
                    <a:pt x="96620" y="179177"/>
                  </a:lnTo>
                  <a:lnTo>
                    <a:pt x="96620" y="179177"/>
                  </a:lnTo>
                  <a:lnTo>
                    <a:pt x="96620" y="179346"/>
                  </a:lnTo>
                  <a:lnTo>
                    <a:pt x="96620" y="179431"/>
                  </a:lnTo>
                  <a:lnTo>
                    <a:pt x="96620" y="179515"/>
                  </a:lnTo>
                  <a:lnTo>
                    <a:pt x="96620" y="179600"/>
                  </a:lnTo>
                  <a:lnTo>
                    <a:pt x="96620" y="179684"/>
                  </a:lnTo>
                  <a:lnTo>
                    <a:pt x="96620" y="179769"/>
                  </a:lnTo>
                  <a:lnTo>
                    <a:pt x="96620" y="179853"/>
                  </a:lnTo>
                  <a:lnTo>
                    <a:pt x="96620" y="180023"/>
                  </a:lnTo>
                  <a:lnTo>
                    <a:pt x="96620" y="180023"/>
                  </a:lnTo>
                  <a:lnTo>
                    <a:pt x="96620" y="180192"/>
                  </a:lnTo>
                  <a:lnTo>
                    <a:pt x="96620" y="180192"/>
                  </a:lnTo>
                  <a:lnTo>
                    <a:pt x="96536" y="180361"/>
                  </a:lnTo>
                  <a:lnTo>
                    <a:pt x="96536" y="180361"/>
                  </a:lnTo>
                  <a:lnTo>
                    <a:pt x="96536" y="180530"/>
                  </a:lnTo>
                  <a:lnTo>
                    <a:pt x="96536" y="180614"/>
                  </a:lnTo>
                  <a:lnTo>
                    <a:pt x="96536" y="180783"/>
                  </a:lnTo>
                  <a:lnTo>
                    <a:pt x="96536" y="180868"/>
                  </a:lnTo>
                  <a:lnTo>
                    <a:pt x="96536" y="180952"/>
                  </a:lnTo>
                  <a:lnTo>
                    <a:pt x="96536" y="181037"/>
                  </a:lnTo>
                  <a:lnTo>
                    <a:pt x="96536" y="181121"/>
                  </a:lnTo>
                  <a:lnTo>
                    <a:pt x="96536" y="181290"/>
                  </a:lnTo>
                  <a:lnTo>
                    <a:pt x="96536" y="181375"/>
                  </a:lnTo>
                  <a:lnTo>
                    <a:pt x="96536" y="181544"/>
                  </a:lnTo>
                  <a:lnTo>
                    <a:pt x="96536" y="181544"/>
                  </a:lnTo>
                  <a:lnTo>
                    <a:pt x="96451" y="181713"/>
                  </a:lnTo>
                  <a:lnTo>
                    <a:pt x="96451" y="181713"/>
                  </a:lnTo>
                  <a:lnTo>
                    <a:pt x="96451" y="181882"/>
                  </a:lnTo>
                  <a:lnTo>
                    <a:pt x="96451" y="181882"/>
                  </a:lnTo>
                  <a:lnTo>
                    <a:pt x="96451" y="182051"/>
                  </a:lnTo>
                  <a:lnTo>
                    <a:pt x="96451" y="182135"/>
                  </a:lnTo>
                  <a:lnTo>
                    <a:pt x="96451" y="182220"/>
                  </a:lnTo>
                  <a:lnTo>
                    <a:pt x="96451" y="182304"/>
                  </a:lnTo>
                  <a:lnTo>
                    <a:pt x="96451" y="182389"/>
                  </a:lnTo>
                  <a:lnTo>
                    <a:pt x="96451" y="182558"/>
                  </a:lnTo>
                  <a:lnTo>
                    <a:pt x="96451" y="182643"/>
                  </a:lnTo>
                  <a:lnTo>
                    <a:pt x="96451" y="182812"/>
                  </a:lnTo>
                  <a:lnTo>
                    <a:pt x="96451" y="182812"/>
                  </a:lnTo>
                  <a:lnTo>
                    <a:pt x="96367" y="182981"/>
                  </a:lnTo>
                  <a:lnTo>
                    <a:pt x="96282" y="183150"/>
                  </a:lnTo>
                  <a:lnTo>
                    <a:pt x="96282" y="183150"/>
                  </a:lnTo>
                  <a:lnTo>
                    <a:pt x="96282" y="183319"/>
                  </a:lnTo>
                  <a:lnTo>
                    <a:pt x="96282" y="183403"/>
                  </a:lnTo>
                  <a:lnTo>
                    <a:pt x="96282" y="183488"/>
                  </a:lnTo>
                  <a:lnTo>
                    <a:pt x="96282" y="183572"/>
                  </a:lnTo>
                  <a:lnTo>
                    <a:pt x="96282" y="183657"/>
                  </a:lnTo>
                  <a:lnTo>
                    <a:pt x="96282" y="183741"/>
                  </a:lnTo>
                  <a:lnTo>
                    <a:pt x="96282" y="183741"/>
                  </a:lnTo>
                  <a:lnTo>
                    <a:pt x="16836" y="183741"/>
                  </a:lnTo>
                  <a:cubicBezTo>
                    <a:pt x="11511" y="183741"/>
                    <a:pt x="7201" y="188052"/>
                    <a:pt x="7201" y="193376"/>
                  </a:cubicBezTo>
                  <a:lnTo>
                    <a:pt x="6525" y="200053"/>
                  </a:lnTo>
                  <a:cubicBezTo>
                    <a:pt x="4834" y="205547"/>
                    <a:pt x="15230" y="207491"/>
                    <a:pt x="15230" y="2074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Klavika Bd" panose="02000803050000020004" pitchFamily="50" charset="0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B08F07A0-800C-A6E8-D4CD-378FD5468F73}"/>
                </a:ext>
              </a:extLst>
            </p:cNvPr>
            <p:cNvSpPr/>
            <p:nvPr/>
          </p:nvSpPr>
          <p:spPr>
            <a:xfrm>
              <a:off x="400285" y="2246371"/>
              <a:ext cx="329619" cy="194390"/>
            </a:xfrm>
            <a:custGeom>
              <a:avLst/>
              <a:gdLst>
                <a:gd name="connsiteX0" fmla="*/ 6339 w 329618"/>
                <a:gd name="connsiteY0" fmla="*/ 52654 h 194390"/>
                <a:gd name="connsiteX1" fmla="*/ 37526 w 329618"/>
                <a:gd name="connsiteY1" fmla="*/ 83841 h 194390"/>
                <a:gd name="connsiteX2" fmla="*/ 41245 w 329618"/>
                <a:gd name="connsiteY2" fmla="*/ 83588 h 194390"/>
                <a:gd name="connsiteX3" fmla="*/ 164894 w 329618"/>
                <a:gd name="connsiteY3" fmla="*/ 190756 h 194390"/>
                <a:gd name="connsiteX4" fmla="*/ 164978 w 329618"/>
                <a:gd name="connsiteY4" fmla="*/ 190756 h 194390"/>
                <a:gd name="connsiteX5" fmla="*/ 165063 w 329618"/>
                <a:gd name="connsiteY5" fmla="*/ 190756 h 194390"/>
                <a:gd name="connsiteX6" fmla="*/ 288712 w 329618"/>
                <a:gd name="connsiteY6" fmla="*/ 83588 h 194390"/>
                <a:gd name="connsiteX7" fmla="*/ 292431 w 329618"/>
                <a:gd name="connsiteY7" fmla="*/ 83841 h 194390"/>
                <a:gd name="connsiteX8" fmla="*/ 323618 w 329618"/>
                <a:gd name="connsiteY8" fmla="*/ 52654 h 194390"/>
                <a:gd name="connsiteX9" fmla="*/ 297502 w 329618"/>
                <a:gd name="connsiteY9" fmla="*/ 21890 h 194390"/>
                <a:gd name="connsiteX10" fmla="*/ 297502 w 329618"/>
                <a:gd name="connsiteY10" fmla="*/ 21383 h 194390"/>
                <a:gd name="connsiteX11" fmla="*/ 302150 w 329618"/>
                <a:gd name="connsiteY11" fmla="*/ 6339 h 194390"/>
                <a:gd name="connsiteX12" fmla="*/ 24172 w 329618"/>
                <a:gd name="connsiteY12" fmla="*/ 6339 h 194390"/>
                <a:gd name="connsiteX13" fmla="*/ 29412 w 329618"/>
                <a:gd name="connsiteY13" fmla="*/ 21552 h 194390"/>
                <a:gd name="connsiteX14" fmla="*/ 31018 w 329618"/>
                <a:gd name="connsiteY14" fmla="*/ 22144 h 194390"/>
                <a:gd name="connsiteX15" fmla="*/ 6339 w 329618"/>
                <a:gd name="connsiteY15" fmla="*/ 52654 h 194390"/>
                <a:gd name="connsiteX16" fmla="*/ 32455 w 329618"/>
                <a:gd name="connsiteY16" fmla="*/ 21214 h 194390"/>
                <a:gd name="connsiteX17" fmla="*/ 32455 w 329618"/>
                <a:gd name="connsiteY17" fmla="*/ 21806 h 194390"/>
                <a:gd name="connsiteX18" fmla="*/ 31525 w 329618"/>
                <a:gd name="connsiteY18" fmla="*/ 21975 h 194390"/>
                <a:gd name="connsiteX19" fmla="*/ 32455 w 329618"/>
                <a:gd name="connsiteY19" fmla="*/ 21214 h 194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9618" h="194390">
                  <a:moveTo>
                    <a:pt x="6339" y="52654"/>
                  </a:moveTo>
                  <a:cubicBezTo>
                    <a:pt x="6339" y="69896"/>
                    <a:pt x="20284" y="83841"/>
                    <a:pt x="37526" y="83841"/>
                  </a:cubicBezTo>
                  <a:cubicBezTo>
                    <a:pt x="38794" y="83841"/>
                    <a:pt x="40061" y="83757"/>
                    <a:pt x="41245" y="83588"/>
                  </a:cubicBezTo>
                  <a:cubicBezTo>
                    <a:pt x="58317" y="142328"/>
                    <a:pt x="99984" y="189150"/>
                    <a:pt x="164894" y="190756"/>
                  </a:cubicBezTo>
                  <a:lnTo>
                    <a:pt x="164978" y="190756"/>
                  </a:lnTo>
                  <a:lnTo>
                    <a:pt x="165063" y="190756"/>
                  </a:lnTo>
                  <a:cubicBezTo>
                    <a:pt x="229972" y="189150"/>
                    <a:pt x="271640" y="142328"/>
                    <a:pt x="288712" y="83588"/>
                  </a:cubicBezTo>
                  <a:cubicBezTo>
                    <a:pt x="289895" y="83757"/>
                    <a:pt x="291163" y="83841"/>
                    <a:pt x="292431" y="83841"/>
                  </a:cubicBezTo>
                  <a:cubicBezTo>
                    <a:pt x="309672" y="83841"/>
                    <a:pt x="323618" y="69896"/>
                    <a:pt x="323618" y="52654"/>
                  </a:cubicBezTo>
                  <a:cubicBezTo>
                    <a:pt x="323618" y="37188"/>
                    <a:pt x="312293" y="24257"/>
                    <a:pt x="297502" y="21890"/>
                  </a:cubicBezTo>
                  <a:lnTo>
                    <a:pt x="297502" y="21383"/>
                  </a:lnTo>
                  <a:cubicBezTo>
                    <a:pt x="299277" y="16227"/>
                    <a:pt x="300883" y="11241"/>
                    <a:pt x="302150" y="6339"/>
                  </a:cubicBezTo>
                  <a:lnTo>
                    <a:pt x="24172" y="6339"/>
                  </a:lnTo>
                  <a:cubicBezTo>
                    <a:pt x="25693" y="11325"/>
                    <a:pt x="27384" y="16396"/>
                    <a:pt x="29412" y="21552"/>
                  </a:cubicBezTo>
                  <a:cubicBezTo>
                    <a:pt x="30004" y="21975"/>
                    <a:pt x="30511" y="22144"/>
                    <a:pt x="31018" y="22144"/>
                  </a:cubicBezTo>
                  <a:cubicBezTo>
                    <a:pt x="16904" y="25102"/>
                    <a:pt x="6339" y="37610"/>
                    <a:pt x="6339" y="52654"/>
                  </a:cubicBezTo>
                  <a:close/>
                  <a:moveTo>
                    <a:pt x="32455" y="21214"/>
                  </a:moveTo>
                  <a:cubicBezTo>
                    <a:pt x="32455" y="21383"/>
                    <a:pt x="32455" y="21637"/>
                    <a:pt x="32455" y="21806"/>
                  </a:cubicBezTo>
                  <a:cubicBezTo>
                    <a:pt x="32117" y="21890"/>
                    <a:pt x="31863" y="21890"/>
                    <a:pt x="31525" y="21975"/>
                  </a:cubicBezTo>
                  <a:cubicBezTo>
                    <a:pt x="31863" y="21890"/>
                    <a:pt x="32201" y="21637"/>
                    <a:pt x="32455" y="212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Klavika Bd" panose="02000803050000020004" pitchFamily="50" charset="0"/>
              </a:endParaRPr>
            </a:p>
          </p:txBody>
        </p:sp>
      </p:grpSp>
      <p:grpSp>
        <p:nvGrpSpPr>
          <p:cNvPr id="42" name="Graphic 7">
            <a:extLst>
              <a:ext uri="{FF2B5EF4-FFF2-40B4-BE49-F238E27FC236}">
                <a16:creationId xmlns:a16="http://schemas.microsoft.com/office/drawing/2014/main" id="{7F9ADC93-CAAC-7553-B4ED-EBDE60E54FFB}"/>
              </a:ext>
            </a:extLst>
          </p:cNvPr>
          <p:cNvGrpSpPr/>
          <p:nvPr/>
        </p:nvGrpSpPr>
        <p:grpSpPr>
          <a:xfrm>
            <a:off x="541174" y="1356809"/>
            <a:ext cx="567039" cy="567040"/>
            <a:chOff x="-1447800" y="3367090"/>
            <a:chExt cx="600075" cy="600075"/>
          </a:xfrm>
          <a:solidFill>
            <a:schemeClr val="accent2"/>
          </a:solidFill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1717844-E859-1FCC-68A7-2B86E4901541}"/>
                </a:ext>
              </a:extLst>
            </p:cNvPr>
            <p:cNvSpPr/>
            <p:nvPr/>
          </p:nvSpPr>
          <p:spPr>
            <a:xfrm>
              <a:off x="-1229213" y="3585677"/>
              <a:ext cx="384048" cy="384048"/>
            </a:xfrm>
            <a:custGeom>
              <a:avLst/>
              <a:gdLst>
                <a:gd name="connsiteX0" fmla="*/ 193144 w 384048"/>
                <a:gd name="connsiteY0" fmla="*/ 6001 h 384048"/>
                <a:gd name="connsiteX1" fmla="*/ 6001 w 384048"/>
                <a:gd name="connsiteY1" fmla="*/ 193144 h 384048"/>
                <a:gd name="connsiteX2" fmla="*/ 193144 w 384048"/>
                <a:gd name="connsiteY2" fmla="*/ 380288 h 384048"/>
                <a:gd name="connsiteX3" fmla="*/ 380288 w 384048"/>
                <a:gd name="connsiteY3" fmla="*/ 193144 h 384048"/>
                <a:gd name="connsiteX4" fmla="*/ 193144 w 384048"/>
                <a:gd name="connsiteY4" fmla="*/ 6001 h 384048"/>
                <a:gd name="connsiteX5" fmla="*/ 213227 w 384048"/>
                <a:gd name="connsiteY5" fmla="*/ 306598 h 384048"/>
                <a:gd name="connsiteX6" fmla="*/ 213227 w 384048"/>
                <a:gd name="connsiteY6" fmla="*/ 333562 h 384048"/>
                <a:gd name="connsiteX7" fmla="*/ 173142 w 384048"/>
                <a:gd name="connsiteY7" fmla="*/ 333562 h 384048"/>
                <a:gd name="connsiteX8" fmla="*/ 173142 w 384048"/>
                <a:gd name="connsiteY8" fmla="*/ 310039 h 384048"/>
                <a:gd name="connsiteX9" fmla="*/ 112974 w 384048"/>
                <a:gd name="connsiteY9" fmla="*/ 296037 h 384048"/>
                <a:gd name="connsiteX10" fmla="*/ 123695 w 384048"/>
                <a:gd name="connsiteY10" fmla="*/ 253872 h 384048"/>
                <a:gd name="connsiteX11" fmla="*/ 182423 w 384048"/>
                <a:gd name="connsiteY11" fmla="*/ 268034 h 384048"/>
                <a:gd name="connsiteX12" fmla="*/ 219547 w 384048"/>
                <a:gd name="connsiteY12" fmla="*/ 243390 h 384048"/>
                <a:gd name="connsiteX13" fmla="*/ 180343 w 384048"/>
                <a:gd name="connsiteY13" fmla="*/ 211706 h 384048"/>
                <a:gd name="connsiteX14" fmla="*/ 115774 w 384048"/>
                <a:gd name="connsiteY14" fmla="*/ 144258 h 384048"/>
                <a:gd name="connsiteX15" fmla="*/ 173142 w 384048"/>
                <a:gd name="connsiteY15" fmla="*/ 79770 h 384048"/>
                <a:gd name="connsiteX16" fmla="*/ 173142 w 384048"/>
                <a:gd name="connsiteY16" fmla="*/ 52807 h 384048"/>
                <a:gd name="connsiteX17" fmla="*/ 213227 w 384048"/>
                <a:gd name="connsiteY17" fmla="*/ 52807 h 384048"/>
                <a:gd name="connsiteX18" fmla="*/ 213227 w 384048"/>
                <a:gd name="connsiteY18" fmla="*/ 76410 h 384048"/>
                <a:gd name="connsiteX19" fmla="*/ 264033 w 384048"/>
                <a:gd name="connsiteY19" fmla="*/ 87691 h 384048"/>
                <a:gd name="connsiteX20" fmla="*/ 252192 w 384048"/>
                <a:gd name="connsiteY20" fmla="*/ 128816 h 384048"/>
                <a:gd name="connsiteX21" fmla="*/ 203545 w 384048"/>
                <a:gd name="connsiteY21" fmla="*/ 118015 h 384048"/>
                <a:gd name="connsiteX22" fmla="*/ 169541 w 384048"/>
                <a:gd name="connsiteY22" fmla="*/ 139938 h 384048"/>
                <a:gd name="connsiteX23" fmla="*/ 212987 w 384048"/>
                <a:gd name="connsiteY23" fmla="*/ 172022 h 384048"/>
                <a:gd name="connsiteX24" fmla="*/ 273394 w 384048"/>
                <a:gd name="connsiteY24" fmla="*/ 239790 h 384048"/>
                <a:gd name="connsiteX25" fmla="*/ 213227 w 384048"/>
                <a:gd name="connsiteY25" fmla="*/ 306598 h 384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84048" h="384048">
                  <a:moveTo>
                    <a:pt x="193144" y="6001"/>
                  </a:moveTo>
                  <a:cubicBezTo>
                    <a:pt x="89771" y="6001"/>
                    <a:pt x="6001" y="89771"/>
                    <a:pt x="6001" y="193144"/>
                  </a:cubicBezTo>
                  <a:cubicBezTo>
                    <a:pt x="6001" y="296517"/>
                    <a:pt x="89771" y="380288"/>
                    <a:pt x="193144" y="380288"/>
                  </a:cubicBezTo>
                  <a:cubicBezTo>
                    <a:pt x="296517" y="380288"/>
                    <a:pt x="380288" y="296517"/>
                    <a:pt x="380288" y="193144"/>
                  </a:cubicBezTo>
                  <a:cubicBezTo>
                    <a:pt x="380368" y="89771"/>
                    <a:pt x="296517" y="6001"/>
                    <a:pt x="193144" y="6001"/>
                  </a:cubicBezTo>
                  <a:close/>
                  <a:moveTo>
                    <a:pt x="213227" y="306598"/>
                  </a:moveTo>
                  <a:lnTo>
                    <a:pt x="213227" y="333562"/>
                  </a:lnTo>
                  <a:lnTo>
                    <a:pt x="173142" y="333562"/>
                  </a:lnTo>
                  <a:lnTo>
                    <a:pt x="173142" y="310039"/>
                  </a:lnTo>
                  <a:cubicBezTo>
                    <a:pt x="148579" y="309079"/>
                    <a:pt x="125136" y="302518"/>
                    <a:pt x="112974" y="296037"/>
                  </a:cubicBezTo>
                  <a:lnTo>
                    <a:pt x="123695" y="253872"/>
                  </a:lnTo>
                  <a:cubicBezTo>
                    <a:pt x="137617" y="260913"/>
                    <a:pt x="159780" y="268034"/>
                    <a:pt x="182423" y="268034"/>
                  </a:cubicBezTo>
                  <a:cubicBezTo>
                    <a:pt x="206746" y="268034"/>
                    <a:pt x="219547" y="258192"/>
                    <a:pt x="219547" y="243390"/>
                  </a:cubicBezTo>
                  <a:cubicBezTo>
                    <a:pt x="219547" y="229229"/>
                    <a:pt x="208426" y="221148"/>
                    <a:pt x="180343" y="211706"/>
                  </a:cubicBezTo>
                  <a:cubicBezTo>
                    <a:pt x="141458" y="198265"/>
                    <a:pt x="115774" y="177302"/>
                    <a:pt x="115774" y="144258"/>
                  </a:cubicBezTo>
                  <a:cubicBezTo>
                    <a:pt x="115774" y="113534"/>
                    <a:pt x="136977" y="88731"/>
                    <a:pt x="173142" y="79770"/>
                  </a:cubicBezTo>
                  <a:lnTo>
                    <a:pt x="173142" y="52807"/>
                  </a:lnTo>
                  <a:lnTo>
                    <a:pt x="213227" y="52807"/>
                  </a:lnTo>
                  <a:lnTo>
                    <a:pt x="213227" y="76410"/>
                  </a:lnTo>
                  <a:cubicBezTo>
                    <a:pt x="235309" y="77370"/>
                    <a:pt x="251711" y="82010"/>
                    <a:pt x="264033" y="87691"/>
                  </a:cubicBezTo>
                  <a:lnTo>
                    <a:pt x="252192" y="128816"/>
                  </a:lnTo>
                  <a:cubicBezTo>
                    <a:pt x="243150" y="124416"/>
                    <a:pt x="226188" y="118015"/>
                    <a:pt x="203545" y="118015"/>
                  </a:cubicBezTo>
                  <a:cubicBezTo>
                    <a:pt x="180663" y="118015"/>
                    <a:pt x="169541" y="128496"/>
                    <a:pt x="169541" y="139938"/>
                  </a:cubicBezTo>
                  <a:cubicBezTo>
                    <a:pt x="169541" y="154419"/>
                    <a:pt x="182423" y="160820"/>
                    <a:pt x="212987" y="172022"/>
                  </a:cubicBezTo>
                  <a:cubicBezTo>
                    <a:pt x="254352" y="186823"/>
                    <a:pt x="273394" y="207706"/>
                    <a:pt x="273394" y="239790"/>
                  </a:cubicBezTo>
                  <a:cubicBezTo>
                    <a:pt x="273394" y="270274"/>
                    <a:pt x="254112" y="297157"/>
                    <a:pt x="213227" y="30659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Klavika Bd" panose="02000803050000020004" pitchFamily="50" charset="0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10B1912-C151-423E-52E9-441B1850FE86}"/>
                </a:ext>
              </a:extLst>
            </p:cNvPr>
            <p:cNvSpPr/>
            <p:nvPr/>
          </p:nvSpPr>
          <p:spPr>
            <a:xfrm>
              <a:off x="-1453801" y="3361089"/>
              <a:ext cx="384048" cy="608076"/>
            </a:xfrm>
            <a:custGeom>
              <a:avLst/>
              <a:gdLst>
                <a:gd name="connsiteX0" fmla="*/ 352284 w 384048"/>
                <a:gd name="connsiteY0" fmla="*/ 136977 h 608076"/>
                <a:gd name="connsiteX1" fmla="*/ 155699 w 384048"/>
                <a:gd name="connsiteY1" fmla="*/ 136977 h 608076"/>
                <a:gd name="connsiteX2" fmla="*/ 118255 w 384048"/>
                <a:gd name="connsiteY2" fmla="*/ 207146 h 608076"/>
                <a:gd name="connsiteX3" fmla="*/ 80810 w 384048"/>
                <a:gd name="connsiteY3" fmla="*/ 136977 h 608076"/>
                <a:gd name="connsiteX4" fmla="*/ 23443 w 384048"/>
                <a:gd name="connsiteY4" fmla="*/ 158500 h 608076"/>
                <a:gd name="connsiteX5" fmla="*/ 6001 w 384048"/>
                <a:gd name="connsiteY5" fmla="*/ 183783 h 608076"/>
                <a:gd name="connsiteX6" fmla="*/ 6001 w 384048"/>
                <a:gd name="connsiteY6" fmla="*/ 370926 h 608076"/>
                <a:gd name="connsiteX7" fmla="*/ 43445 w 384048"/>
                <a:gd name="connsiteY7" fmla="*/ 408371 h 608076"/>
                <a:gd name="connsiteX8" fmla="*/ 43445 w 384048"/>
                <a:gd name="connsiteY8" fmla="*/ 604876 h 608076"/>
                <a:gd name="connsiteX9" fmla="*/ 193144 w 384048"/>
                <a:gd name="connsiteY9" fmla="*/ 604876 h 608076"/>
                <a:gd name="connsiteX10" fmla="*/ 193144 w 384048"/>
                <a:gd name="connsiteY10" fmla="*/ 193144 h 608076"/>
                <a:gd name="connsiteX11" fmla="*/ 352204 w 384048"/>
                <a:gd name="connsiteY11" fmla="*/ 193144 h 608076"/>
                <a:gd name="connsiteX12" fmla="*/ 380288 w 384048"/>
                <a:gd name="connsiteY12" fmla="*/ 165061 h 608076"/>
                <a:gd name="connsiteX13" fmla="*/ 352284 w 384048"/>
                <a:gd name="connsiteY13" fmla="*/ 136977 h 608076"/>
                <a:gd name="connsiteX14" fmla="*/ 77210 w 384048"/>
                <a:gd name="connsiteY14" fmla="*/ 98092 h 608076"/>
                <a:gd name="connsiteX15" fmla="*/ 118335 w 384048"/>
                <a:gd name="connsiteY15" fmla="*/ 136977 h 608076"/>
                <a:gd name="connsiteX16" fmla="*/ 159460 w 384048"/>
                <a:gd name="connsiteY16" fmla="*/ 98092 h 608076"/>
                <a:gd name="connsiteX17" fmla="*/ 174502 w 384048"/>
                <a:gd name="connsiteY17" fmla="*/ 78090 h 608076"/>
                <a:gd name="connsiteX18" fmla="*/ 168021 w 384048"/>
                <a:gd name="connsiteY18" fmla="*/ 64328 h 608076"/>
                <a:gd name="connsiteX19" fmla="*/ 168341 w 384048"/>
                <a:gd name="connsiteY19" fmla="*/ 57927 h 608076"/>
                <a:gd name="connsiteX20" fmla="*/ 118335 w 384048"/>
                <a:gd name="connsiteY20" fmla="*/ 6001 h 608076"/>
                <a:gd name="connsiteX21" fmla="*/ 68409 w 384048"/>
                <a:gd name="connsiteY21" fmla="*/ 57847 h 608076"/>
                <a:gd name="connsiteX22" fmla="*/ 68729 w 384048"/>
                <a:gd name="connsiteY22" fmla="*/ 64248 h 608076"/>
                <a:gd name="connsiteX23" fmla="*/ 62168 w 384048"/>
                <a:gd name="connsiteY23" fmla="*/ 78090 h 608076"/>
                <a:gd name="connsiteX24" fmla="*/ 77210 w 384048"/>
                <a:gd name="connsiteY24" fmla="*/ 98092 h 608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84048" h="608076">
                  <a:moveTo>
                    <a:pt x="352284" y="136977"/>
                  </a:moveTo>
                  <a:lnTo>
                    <a:pt x="155699" y="136977"/>
                  </a:lnTo>
                  <a:lnTo>
                    <a:pt x="118255" y="207146"/>
                  </a:lnTo>
                  <a:lnTo>
                    <a:pt x="80810" y="136977"/>
                  </a:lnTo>
                  <a:lnTo>
                    <a:pt x="23443" y="158500"/>
                  </a:lnTo>
                  <a:cubicBezTo>
                    <a:pt x="13042" y="162500"/>
                    <a:pt x="6001" y="172582"/>
                    <a:pt x="6001" y="183783"/>
                  </a:cubicBezTo>
                  <a:lnTo>
                    <a:pt x="6001" y="370926"/>
                  </a:lnTo>
                  <a:cubicBezTo>
                    <a:pt x="6001" y="391649"/>
                    <a:pt x="22803" y="408371"/>
                    <a:pt x="43445" y="408371"/>
                  </a:cubicBezTo>
                  <a:lnTo>
                    <a:pt x="43445" y="604876"/>
                  </a:lnTo>
                  <a:lnTo>
                    <a:pt x="193144" y="604876"/>
                  </a:lnTo>
                  <a:lnTo>
                    <a:pt x="193144" y="193144"/>
                  </a:lnTo>
                  <a:lnTo>
                    <a:pt x="352204" y="193144"/>
                  </a:lnTo>
                  <a:cubicBezTo>
                    <a:pt x="367726" y="193144"/>
                    <a:pt x="380288" y="180583"/>
                    <a:pt x="380288" y="165061"/>
                  </a:cubicBezTo>
                  <a:cubicBezTo>
                    <a:pt x="380288" y="149619"/>
                    <a:pt x="367726" y="136977"/>
                    <a:pt x="352284" y="136977"/>
                  </a:cubicBezTo>
                  <a:close/>
                  <a:moveTo>
                    <a:pt x="77210" y="98092"/>
                  </a:moveTo>
                  <a:cubicBezTo>
                    <a:pt x="85931" y="119055"/>
                    <a:pt x="94332" y="136977"/>
                    <a:pt x="118335" y="136977"/>
                  </a:cubicBezTo>
                  <a:cubicBezTo>
                    <a:pt x="142338" y="136977"/>
                    <a:pt x="150739" y="118975"/>
                    <a:pt x="159460" y="98092"/>
                  </a:cubicBezTo>
                  <a:cubicBezTo>
                    <a:pt x="168741" y="92812"/>
                    <a:pt x="174502" y="85771"/>
                    <a:pt x="174502" y="78090"/>
                  </a:cubicBezTo>
                  <a:cubicBezTo>
                    <a:pt x="174502" y="73129"/>
                    <a:pt x="172102" y="68409"/>
                    <a:pt x="168021" y="64328"/>
                  </a:cubicBezTo>
                  <a:cubicBezTo>
                    <a:pt x="168181" y="62168"/>
                    <a:pt x="168341" y="60008"/>
                    <a:pt x="168341" y="57927"/>
                  </a:cubicBezTo>
                  <a:cubicBezTo>
                    <a:pt x="168181" y="27443"/>
                    <a:pt x="147618" y="6001"/>
                    <a:pt x="118335" y="6001"/>
                  </a:cubicBezTo>
                  <a:cubicBezTo>
                    <a:pt x="88971" y="6001"/>
                    <a:pt x="68409" y="27443"/>
                    <a:pt x="68409" y="57847"/>
                  </a:cubicBezTo>
                  <a:cubicBezTo>
                    <a:pt x="68409" y="59927"/>
                    <a:pt x="68489" y="62088"/>
                    <a:pt x="68729" y="64248"/>
                  </a:cubicBezTo>
                  <a:cubicBezTo>
                    <a:pt x="64488" y="68409"/>
                    <a:pt x="62168" y="73129"/>
                    <a:pt x="62168" y="78090"/>
                  </a:cubicBezTo>
                  <a:cubicBezTo>
                    <a:pt x="62168" y="85771"/>
                    <a:pt x="67848" y="92812"/>
                    <a:pt x="77210" y="980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Klavika Bd" panose="02000803050000020004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6249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F108B61-21CA-C545-99AA-8BECB37369A3}"/>
              </a:ext>
            </a:extLst>
          </p:cNvPr>
          <p:cNvSpPr txBox="1"/>
          <p:nvPr/>
        </p:nvSpPr>
        <p:spPr>
          <a:xfrm>
            <a:off x="620889" y="950963"/>
            <a:ext cx="673928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0" dirty="0"/>
              <a:t>The Quick Saver program is designed to promote the installation of energy-efficient measures in small businesses. </a:t>
            </a:r>
          </a:p>
          <a:p>
            <a:endParaRPr lang="en-GB" sz="2400" dirty="0"/>
          </a:p>
          <a:p>
            <a:r>
              <a:rPr lang="en-GB" sz="2400" b="1" dirty="0">
                <a:solidFill>
                  <a:schemeClr val="accent1"/>
                </a:solidFill>
                <a:latin typeface="+mj-lt"/>
              </a:rPr>
              <a:t>Who is a Quick Saver customer?</a:t>
            </a:r>
          </a:p>
          <a:p>
            <a:pPr marL="177845" indent="-177845">
              <a:buFont typeface="Arial" panose="020B0604020202020204" pitchFamily="34" charset="0"/>
              <a:buChar char="•"/>
            </a:pPr>
            <a:r>
              <a:rPr lang="en-GB" sz="2400" dirty="0"/>
              <a:t>An </a:t>
            </a:r>
            <a:r>
              <a:rPr lang="en-GB" sz="2400" b="1" i="1" dirty="0"/>
              <a:t>active</a:t>
            </a:r>
            <a:r>
              <a:rPr lang="en-GB" sz="2400" dirty="0"/>
              <a:t> business receiving commercial electric service from PNM for at least six months</a:t>
            </a:r>
            <a:endParaRPr lang="en-US" sz="2400" dirty="0"/>
          </a:p>
          <a:p>
            <a:pPr marL="177845" indent="-177845">
              <a:buFont typeface="Arial" panose="020B0604020202020204" pitchFamily="34" charset="0"/>
              <a:buChar char="•"/>
            </a:pPr>
            <a:r>
              <a:rPr lang="en-US" sz="2400" dirty="0"/>
              <a:t>On </a:t>
            </a:r>
            <a:r>
              <a:rPr lang="en-US" sz="2400" i="1" dirty="0"/>
              <a:t>Small Power </a:t>
            </a:r>
            <a:r>
              <a:rPr lang="en-US" sz="2400" dirty="0"/>
              <a:t>rate – or, if on billable demand rate, has a maximum 12-month average usage of </a:t>
            </a:r>
            <a:r>
              <a:rPr lang="en-US" sz="2400" b="1" i="1" dirty="0"/>
              <a:t>200 kW or less</a:t>
            </a:r>
            <a:endParaRPr lang="en-GB" sz="2400" b="1" i="1" dirty="0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FD162387-6A4B-7430-5DD0-1FA925A14BA7}"/>
              </a:ext>
            </a:extLst>
          </p:cNvPr>
          <p:cNvSpPr/>
          <p:nvPr/>
        </p:nvSpPr>
        <p:spPr>
          <a:xfrm>
            <a:off x="270587" y="195943"/>
            <a:ext cx="279919" cy="447869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D7D2C3"/>
              </a:solidFill>
              <a:effectLst/>
              <a:uLnTx/>
              <a:uFillTx/>
              <a:latin typeface="Klavika Lt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BC4A42-63E5-4383-A0C3-A7F384162AE0}"/>
              </a:ext>
            </a:extLst>
          </p:cNvPr>
          <p:cNvSpPr txBox="1"/>
          <p:nvPr/>
        </p:nvSpPr>
        <p:spPr>
          <a:xfrm>
            <a:off x="541174" y="238484"/>
            <a:ext cx="58969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94949">
                    <a:lumMod val="65000"/>
                    <a:lumOff val="35000"/>
                  </a:srgbClr>
                </a:solidFill>
                <a:effectLst/>
                <a:uLnTx/>
                <a:uFillTx/>
                <a:latin typeface="Klavika Bd" panose="02000803050000020004" pitchFamily="50" charset="0"/>
                <a:ea typeface="+mn-ea"/>
                <a:cs typeface="+mn-cs"/>
              </a:rPr>
              <a:t>Quick Saver means </a:t>
            </a: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494949">
                    <a:lumMod val="65000"/>
                    <a:lumOff val="35000"/>
                  </a:srgbClr>
                </a:solidFill>
                <a:effectLst/>
                <a:uLnTx/>
                <a:uFillTx/>
                <a:latin typeface="Klavika Bd" panose="02000803050000020004" pitchFamily="50" charset="0"/>
                <a:ea typeface="+mn-ea"/>
                <a:cs typeface="+mn-cs"/>
              </a:rPr>
              <a:t>small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94949">
                    <a:lumMod val="65000"/>
                    <a:lumOff val="35000"/>
                  </a:srgbClr>
                </a:solidFill>
                <a:effectLst/>
                <a:uLnTx/>
                <a:uFillTx/>
                <a:latin typeface="Klavika Bd" panose="02000803050000020004" pitchFamily="50" charset="0"/>
                <a:ea typeface="+mn-ea"/>
                <a:cs typeface="+mn-cs"/>
              </a:rPr>
              <a:t> business</a:t>
            </a:r>
          </a:p>
        </p:txBody>
      </p:sp>
      <p:pic>
        <p:nvPicPr>
          <p:cNvPr id="9" name="object 29">
            <a:extLst>
              <a:ext uri="{FF2B5EF4-FFF2-40B4-BE49-F238E27FC236}">
                <a16:creationId xmlns:a16="http://schemas.microsoft.com/office/drawing/2014/main" id="{230E57E6-B915-94ED-7E78-1A5A87442A5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44287" y="950962"/>
            <a:ext cx="3764279" cy="2478037"/>
          </a:xfrm>
          <a:prstGeom prst="rect">
            <a:avLst/>
          </a:prstGeom>
        </p:spPr>
      </p:pic>
      <p:pic>
        <p:nvPicPr>
          <p:cNvPr id="10" name="object 32">
            <a:extLst>
              <a:ext uri="{FF2B5EF4-FFF2-40B4-BE49-F238E27FC236}">
                <a16:creationId xmlns:a16="http://schemas.microsoft.com/office/drawing/2014/main" id="{F9E14057-D5A8-DD60-7F2C-9D17FC41EC6B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44287" y="3592082"/>
            <a:ext cx="3764279" cy="250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381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6A40A7-7E4E-60D8-5AA0-863F937F2C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0E00D29-461A-36DC-990C-329ACF22FB69}"/>
              </a:ext>
            </a:extLst>
          </p:cNvPr>
          <p:cNvSpPr txBox="1"/>
          <p:nvPr/>
        </p:nvSpPr>
        <p:spPr>
          <a:xfrm>
            <a:off x="6095999" y="1351508"/>
            <a:ext cx="5724145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chemeClr val="accent1"/>
                </a:solidFill>
              </a:rPr>
              <a:t>Free</a:t>
            </a:r>
            <a:r>
              <a:rPr lang="en-US" sz="2400" b="0" dirty="0"/>
              <a:t> lighting assessment by an energy efficiency professional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chemeClr val="accent1"/>
                </a:solidFill>
              </a:rPr>
              <a:t>Detailed proposal </a:t>
            </a:r>
            <a:r>
              <a:rPr lang="en-US" sz="2400" dirty="0"/>
              <a:t>– know what to expect 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Professional installation of </a:t>
            </a:r>
            <a:r>
              <a:rPr lang="en-US" sz="2400" b="1" i="1" dirty="0">
                <a:solidFill>
                  <a:schemeClr val="accent1"/>
                </a:solidFill>
              </a:rPr>
              <a:t>qualified energy-saving</a:t>
            </a:r>
            <a:r>
              <a:rPr lang="en-US" sz="2400" dirty="0"/>
              <a:t> equipment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chemeClr val="accent1"/>
                </a:solidFill>
              </a:rPr>
              <a:t>Program inspections </a:t>
            </a:r>
            <a:r>
              <a:rPr lang="en-US" sz="2400" dirty="0"/>
              <a:t>that assure quality and verify estimated savings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chemeClr val="accent1"/>
                </a:solidFill>
              </a:rPr>
              <a:t>Lower electric consumption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Incentives can cover </a:t>
            </a:r>
            <a:r>
              <a:rPr lang="en-US" sz="2400" b="1" i="1" dirty="0">
                <a:solidFill>
                  <a:schemeClr val="accent1"/>
                </a:solidFill>
              </a:rPr>
              <a:t>50% or more of project cost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Average payback time: </a:t>
            </a:r>
            <a:r>
              <a:rPr lang="en-US" sz="2400" b="1" i="1" dirty="0">
                <a:solidFill>
                  <a:schemeClr val="accent1"/>
                </a:solidFill>
              </a:rPr>
              <a:t>1-2 years</a:t>
            </a:r>
            <a:endParaRPr lang="en-GB" sz="2400" b="1" i="1" dirty="0">
              <a:solidFill>
                <a:schemeClr val="accent1"/>
              </a:solidFill>
            </a:endParaRPr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53605295-1F19-5501-FC42-57E23EB46A9E}"/>
              </a:ext>
            </a:extLst>
          </p:cNvPr>
          <p:cNvSpPr/>
          <p:nvPr/>
        </p:nvSpPr>
        <p:spPr>
          <a:xfrm>
            <a:off x="270587" y="195943"/>
            <a:ext cx="279919" cy="447869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D7D2C3"/>
              </a:solidFill>
              <a:effectLst/>
              <a:uLnTx/>
              <a:uFillTx/>
              <a:latin typeface="Klavika Lt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1EF86C-F56C-2765-8783-5E40591A6734}"/>
              </a:ext>
            </a:extLst>
          </p:cNvPr>
          <p:cNvSpPr txBox="1"/>
          <p:nvPr/>
        </p:nvSpPr>
        <p:spPr>
          <a:xfrm>
            <a:off x="541174" y="238484"/>
            <a:ext cx="58969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94949">
                    <a:lumMod val="65000"/>
                    <a:lumOff val="35000"/>
                  </a:srgbClr>
                </a:solidFill>
                <a:effectLst/>
                <a:uLnTx/>
                <a:uFillTx/>
                <a:latin typeface="Klavika Bd" panose="02000803050000020004" pitchFamily="50" charset="0"/>
                <a:ea typeface="+mn-ea"/>
                <a:cs typeface="+mn-cs"/>
              </a:rPr>
              <a:t>Quick Saver customer benefits</a:t>
            </a:r>
          </a:p>
        </p:txBody>
      </p:sp>
      <p:pic>
        <p:nvPicPr>
          <p:cNvPr id="2" name="object 6">
            <a:extLst>
              <a:ext uri="{FF2B5EF4-FFF2-40B4-BE49-F238E27FC236}">
                <a16:creationId xmlns:a16="http://schemas.microsoft.com/office/drawing/2014/main" id="{AA0200C5-0CC2-B5F8-0060-B9652CC74CA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1856" y="1156335"/>
            <a:ext cx="5724144" cy="454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830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386208" y="1705388"/>
            <a:ext cx="11196192" cy="117116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/>
              <a:t>Rebate programs to help New Mexico businesses save energy and money.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417494" y="3040270"/>
            <a:ext cx="9628206" cy="427037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chemeClr val="accent1"/>
                </a:solidFill>
                <a:latin typeface="+mj-lt"/>
              </a:rPr>
              <a:t>Implementor: DNV Energy Services USA Inc.			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452280" y="3631028"/>
            <a:ext cx="7884788" cy="1895129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1800" b="1" dirty="0"/>
              <a:t>Phone</a:t>
            </a:r>
            <a:r>
              <a:rPr lang="en-US" sz="1800" dirty="0"/>
              <a:t>: 505-938-9400  </a:t>
            </a:r>
          </a:p>
          <a:p>
            <a:pPr marL="0" indent="0">
              <a:buNone/>
            </a:pPr>
            <a:r>
              <a:rPr lang="en-US" sz="1800" b="1" dirty="0"/>
              <a:t>Email</a:t>
            </a:r>
            <a:r>
              <a:rPr lang="en-US" sz="1800" dirty="0"/>
              <a:t>: energyefficiency@pnm.com  </a:t>
            </a:r>
          </a:p>
          <a:p>
            <a:pPr marL="0" indent="0">
              <a:buNone/>
            </a:pPr>
            <a:r>
              <a:rPr lang="en-US" sz="1800" b="1" dirty="0"/>
              <a:t>Web</a:t>
            </a:r>
            <a:r>
              <a:rPr lang="en-US" sz="1800" dirty="0"/>
              <a:t>: pnmenergyefficiency.com</a:t>
            </a:r>
          </a:p>
          <a:p>
            <a:pPr marL="0" indent="0">
              <a:buNone/>
            </a:pPr>
            <a:r>
              <a:rPr lang="en-US" sz="1800" b="1" dirty="0"/>
              <a:t>Find a Contractor</a:t>
            </a:r>
            <a:r>
              <a:rPr lang="en-US" sz="1800" dirty="0"/>
              <a:t>: pnmenergyefficiency.com/</a:t>
            </a:r>
            <a:r>
              <a:rPr lang="en-US" sz="1800" dirty="0" err="1"/>
              <a:t>findacontractor</a:t>
            </a:r>
            <a:r>
              <a:rPr lang="en-US" sz="1800" dirty="0"/>
              <a:t> </a:t>
            </a:r>
          </a:p>
          <a:p>
            <a:pPr marL="0" indent="0">
              <a:buNone/>
            </a:pPr>
            <a:r>
              <a:rPr lang="en-US" sz="1800" b="1" dirty="0"/>
              <a:t>Online</a:t>
            </a:r>
            <a:r>
              <a:rPr lang="en-US" sz="1800" dirty="0"/>
              <a:t> </a:t>
            </a:r>
            <a:r>
              <a:rPr lang="en-US" sz="1800" b="1" dirty="0"/>
              <a:t>Application</a:t>
            </a:r>
            <a:r>
              <a:rPr lang="en-US" sz="1800" dirty="0"/>
              <a:t>: eeready.pnm.com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262EE0-AD2E-728D-5813-CC9BD91A1C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493" y="245842"/>
            <a:ext cx="4803863" cy="985619"/>
          </a:xfrm>
          <a:prstGeom prst="rect">
            <a:avLst/>
          </a:prstGeom>
        </p:spPr>
      </p:pic>
      <p:pic>
        <p:nvPicPr>
          <p:cNvPr id="3" name="Picture 2" descr="Hot air balloon in foggy mountains">
            <a:extLst>
              <a:ext uri="{FF2B5EF4-FFF2-40B4-BE49-F238E27FC236}">
                <a16:creationId xmlns:a16="http://schemas.microsoft.com/office/drawing/2014/main" id="{AB9B9483-02F6-4027-CB15-47F886648A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490078" y="2578308"/>
            <a:ext cx="3701921" cy="398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555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5F5D3E9-91D4-484D-9CAC-D66544CFBC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439" y="1352622"/>
            <a:ext cx="4002541" cy="3758221"/>
          </a:xfrm>
          <a:prstGeom prst="rect">
            <a:avLst/>
          </a:prstGeom>
          <a:effectLst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846486-BF85-47FE-A832-08EBF1B865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078" y="1352623"/>
            <a:ext cx="4002541" cy="3758221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8A0C4DC-721D-4D8C-B2AB-C48CE647E307}"/>
              </a:ext>
            </a:extLst>
          </p:cNvPr>
          <p:cNvCxnSpPr/>
          <p:nvPr/>
        </p:nvCxnSpPr>
        <p:spPr>
          <a:xfrm>
            <a:off x="5954233" y="1031358"/>
            <a:ext cx="0" cy="4795284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4DE01A0C-7CF5-45CC-86FD-1BF7BFD59BBB}"/>
              </a:ext>
            </a:extLst>
          </p:cNvPr>
          <p:cNvSpPr/>
          <p:nvPr/>
        </p:nvSpPr>
        <p:spPr>
          <a:xfrm>
            <a:off x="270587" y="195943"/>
            <a:ext cx="279919" cy="447869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725886-84B0-4B51-8ADD-13E37BC08FA5}"/>
              </a:ext>
            </a:extLst>
          </p:cNvPr>
          <p:cNvSpPr txBox="1"/>
          <p:nvPr/>
        </p:nvSpPr>
        <p:spPr>
          <a:xfrm>
            <a:off x="541174" y="238484"/>
            <a:ext cx="58969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Klavika Bd" panose="02000803050000020004" pitchFamily="50" charset="0"/>
                <a:ea typeface="+mn-ea"/>
                <a:cs typeface="+mn-cs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519105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row of buildings with cars parked in front of them&#10;&#10;AI-generated content may be incorrect.">
            <a:extLst>
              <a:ext uri="{FF2B5EF4-FFF2-40B4-BE49-F238E27FC236}">
                <a16:creationId xmlns:a16="http://schemas.microsoft.com/office/drawing/2014/main" id="{99FE1C40-BF63-4A62-3B85-40BC7C7530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" t="12436" r="2324" b="2"/>
          <a:stretch>
            <a:fillRect/>
          </a:stretch>
        </p:blipFill>
        <p:spPr>
          <a:xfrm>
            <a:off x="-19334" y="0"/>
            <a:ext cx="12211334" cy="5044885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14800" y="5413205"/>
            <a:ext cx="7620000" cy="361904"/>
          </a:xfrm>
        </p:spPr>
        <p:txBody>
          <a:bodyPr wrap="square" lIns="91440" tIns="45720" rIns="91440" bIns="45720" anchor="ctr" anchorCtr="0">
            <a:noAutofit/>
          </a:bodyPr>
          <a:lstStyle/>
          <a:p>
            <a:pPr algn="r"/>
            <a:r>
              <a:rPr lang="en-US" sz="2800" b="1" cap="all" dirty="0">
                <a:latin typeface="Klavika Bd" panose="02000803050000020004" pitchFamily="50" charset="0"/>
                <a:ea typeface="+mn-ea"/>
              </a:rPr>
              <a:t>Supporting Ev charger deployments  </a:t>
            </a:r>
          </a:p>
        </p:txBody>
      </p:sp>
      <p:sp>
        <p:nvSpPr>
          <p:cNvPr id="5" name="Subtitle 4"/>
          <p:cNvSpPr>
            <a:spLocks noGrp="1"/>
          </p:cNvSpPr>
          <p:nvPr>
            <p:ph type="body" idx="1"/>
          </p:nvPr>
        </p:nvSpPr>
        <p:spPr>
          <a:xfrm>
            <a:off x="990600" y="5775109"/>
            <a:ext cx="10515600" cy="450981"/>
          </a:xfrm>
        </p:spPr>
        <p:txBody>
          <a:bodyPr wrap="square" lIns="91440" tIns="45720" rIns="91440" bIns="45720" anchor="ctr"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latin typeface="Klavika Lt" panose="02000000000000000000" pitchFamily="50" charset="0"/>
              </a:rPr>
              <a:t>Richmond Larbi – EV Engineer</a:t>
            </a:r>
          </a:p>
        </p:txBody>
      </p:sp>
      <p:pic>
        <p:nvPicPr>
          <p:cNvPr id="3" name="Picture 2" descr="A logo with a spiral design&#10;&#10;AI-generated content may be incorrect.">
            <a:extLst>
              <a:ext uri="{FF2B5EF4-FFF2-40B4-BE49-F238E27FC236}">
                <a16:creationId xmlns:a16="http://schemas.microsoft.com/office/drawing/2014/main" id="{C296152A-9288-2414-E6D5-E1426389B7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1" y="5069807"/>
            <a:ext cx="2070709" cy="148339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PNM">
      <a:dk1>
        <a:srgbClr val="494949"/>
      </a:dk1>
      <a:lt1>
        <a:srgbClr val="D7D2C3"/>
      </a:lt1>
      <a:dk2>
        <a:srgbClr val="000000"/>
      </a:dk2>
      <a:lt2>
        <a:srgbClr val="FFFFFF"/>
      </a:lt2>
      <a:accent1>
        <a:srgbClr val="007FA4"/>
      </a:accent1>
      <a:accent2>
        <a:srgbClr val="EF8200"/>
      </a:accent2>
      <a:accent3>
        <a:srgbClr val="D7D2C3"/>
      </a:accent3>
      <a:accent4>
        <a:srgbClr val="494949"/>
      </a:accent4>
      <a:accent5>
        <a:srgbClr val="007FA4"/>
      </a:accent5>
      <a:accent6>
        <a:srgbClr val="EF8200"/>
      </a:accent6>
      <a:hlink>
        <a:srgbClr val="EF8200"/>
      </a:hlink>
      <a:folHlink>
        <a:srgbClr val="007FA4"/>
      </a:folHlink>
    </a:clrScheme>
    <a:fontScheme name="PNM Klavika">
      <a:majorFont>
        <a:latin typeface="Klavika Rg"/>
        <a:ea typeface=""/>
        <a:cs typeface=""/>
      </a:majorFont>
      <a:minorFont>
        <a:latin typeface="Klavika L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PNM">
      <a:dk1>
        <a:srgbClr val="494949"/>
      </a:dk1>
      <a:lt1>
        <a:srgbClr val="D7D2C3"/>
      </a:lt1>
      <a:dk2>
        <a:srgbClr val="000000"/>
      </a:dk2>
      <a:lt2>
        <a:srgbClr val="FFFFFF"/>
      </a:lt2>
      <a:accent1>
        <a:srgbClr val="007FA4"/>
      </a:accent1>
      <a:accent2>
        <a:srgbClr val="EF8200"/>
      </a:accent2>
      <a:accent3>
        <a:srgbClr val="D7D2C3"/>
      </a:accent3>
      <a:accent4>
        <a:srgbClr val="494949"/>
      </a:accent4>
      <a:accent5>
        <a:srgbClr val="007FA4"/>
      </a:accent5>
      <a:accent6>
        <a:srgbClr val="EF8200"/>
      </a:accent6>
      <a:hlink>
        <a:srgbClr val="EF8200"/>
      </a:hlink>
      <a:folHlink>
        <a:srgbClr val="007FA4"/>
      </a:folHlink>
    </a:clrScheme>
    <a:fontScheme name="PNM Klavika">
      <a:majorFont>
        <a:latin typeface="Klavika Rg"/>
        <a:ea typeface=""/>
        <a:cs typeface=""/>
      </a:majorFont>
      <a:minorFont>
        <a:latin typeface="Klavika L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EACDFBF2174B4389C2150AE05E483B" ma:contentTypeVersion="2" ma:contentTypeDescription="Create a new document." ma:contentTypeScope="" ma:versionID="d02bb36c00201e13b3c4d82c851974b6">
  <xsd:schema xmlns:xsd="http://www.w3.org/2001/XMLSchema" xmlns:xs="http://www.w3.org/2001/XMLSchema" xmlns:p="http://schemas.microsoft.com/office/2006/metadata/properties" xmlns:ns2="7a83ba9a-80f5-4c47-99e9-3dbe6fce4b67" targetNamespace="http://schemas.microsoft.com/office/2006/metadata/properties" ma:root="true" ma:fieldsID="d1d02cd5452c87a8afd6484c13157f86" ns2:_="">
    <xsd:import namespace="7a83ba9a-80f5-4c47-99e9-3dbe6fce4b6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83ba9a-80f5-4c47-99e9-3dbe6fce4b6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50F7308-0D1B-4849-B6C2-98CF668D8C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45313D4-4A28-4162-94D6-A2D7AFED44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83ba9a-80f5-4c47-99e9-3dbe6fce4b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059F4A8-413D-45D6-B3CC-67F664A0B4C0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a83ba9a-80f5-4c47-99e9-3dbe6fce4b67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PNM</Template>
  <TotalTime>1018</TotalTime>
  <Words>581</Words>
  <Application>Microsoft Office PowerPoint</Application>
  <PresentationFormat>Widescreen</PresentationFormat>
  <Paragraphs>105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Klavika Bd</vt:lpstr>
      <vt:lpstr>Klavika Lt</vt:lpstr>
      <vt:lpstr>Klavika Md</vt:lpstr>
      <vt:lpstr>Wingdings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Rebate programs to help New Mexico businesses save energy and money.</vt:lpstr>
      <vt:lpstr>PowerPoint Presentation</vt:lpstr>
      <vt:lpstr>Supporting Ev charger deployments  </vt:lpstr>
      <vt:lpstr>PowerPoint Presentation</vt:lpstr>
      <vt:lpstr>PowerPoint Presentation</vt:lpstr>
      <vt:lpstr>PowerPoint Presentation</vt:lpstr>
      <vt:lpstr>PowerPoint Presentation</vt:lpstr>
      <vt:lpstr>Rebate programs to help New Mexico residents and businesses overcome barriers to EV adoption.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</dc:creator>
  <cp:lastModifiedBy>Orwig, Bobby</cp:lastModifiedBy>
  <cp:revision>98</cp:revision>
  <dcterms:created xsi:type="dcterms:W3CDTF">2013-05-06T15:17:05Z</dcterms:created>
  <dcterms:modified xsi:type="dcterms:W3CDTF">2025-08-15T15:40:32Z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0x0101003DEACDFBF2174B4389C2150AE05E483B</vt:lpwstr>
  </property>
  <property fmtid="{D5CDD505-2E9C-101B-9397-08002B2CF9AE}" pid="3" name="MSIP_Label_f367428c-8df2-41b3-925f-2e32f93f53ed_Enabled">
    <vt:lpwstr>true</vt:lpwstr>
  </property>
  <property fmtid="{D5CDD505-2E9C-101B-9397-08002B2CF9AE}" pid="4" name="MSIP_Label_f367428c-8df2-41b3-925f-2e32f93f53ed_SetDate">
    <vt:lpwstr>2023-11-07T00:32:34Z</vt:lpwstr>
  </property>
  <property fmtid="{D5CDD505-2E9C-101B-9397-08002B2CF9AE}" pid="5" name="MSIP_Label_f367428c-8df2-41b3-925f-2e32f93f53ed_Method">
    <vt:lpwstr>Standard</vt:lpwstr>
  </property>
  <property fmtid="{D5CDD505-2E9C-101B-9397-08002B2CF9AE}" pid="6" name="MSIP_Label_f367428c-8df2-41b3-925f-2e32f93f53ed_Name">
    <vt:lpwstr>f367428c-8df2-41b3-925f-2e32f93f53ed</vt:lpwstr>
  </property>
  <property fmtid="{D5CDD505-2E9C-101B-9397-08002B2CF9AE}" pid="7" name="MSIP_Label_f367428c-8df2-41b3-925f-2e32f93f53ed_SiteId">
    <vt:lpwstr>6c1ea1fd-d5ee-4dc8-bcfe-8877bd40388b</vt:lpwstr>
  </property>
  <property fmtid="{D5CDD505-2E9C-101B-9397-08002B2CF9AE}" pid="8" name="MSIP_Label_f367428c-8df2-41b3-925f-2e32f93f53ed_ActionId">
    <vt:lpwstr>88e4112f-ec4f-4bc2-9a9b-584e799bd039</vt:lpwstr>
  </property>
  <property fmtid="{D5CDD505-2E9C-101B-9397-08002B2CF9AE}" pid="9" name="MSIP_Label_f367428c-8df2-41b3-925f-2e32f93f53ed_ContentBits">
    <vt:lpwstr>0</vt:lpwstr>
  </property>
  <property fmtid="{D5CDD505-2E9C-101B-9397-08002B2CF9AE}" pid="10" name="DocumentInfoFinished">
    <vt:lpwstr>True</vt:lpwstr>
  </property>
  <property fmtid="{D5CDD505-2E9C-101B-9397-08002B2CF9AE}" pid="11" name="MSIP_Label_48141450-2387-4aca-b41f-19cd6be9dd3c_Enabled">
    <vt:lpwstr>true</vt:lpwstr>
  </property>
  <property fmtid="{D5CDD505-2E9C-101B-9397-08002B2CF9AE}" pid="12" name="MSIP_Label_48141450-2387-4aca-b41f-19cd6be9dd3c_SetDate">
    <vt:lpwstr>2024-03-13T12:57:05Z</vt:lpwstr>
  </property>
  <property fmtid="{D5CDD505-2E9C-101B-9397-08002B2CF9AE}" pid="13" name="MSIP_Label_48141450-2387-4aca-b41f-19cd6be9dd3c_Method">
    <vt:lpwstr>Standard</vt:lpwstr>
  </property>
  <property fmtid="{D5CDD505-2E9C-101B-9397-08002B2CF9AE}" pid="14" name="MSIP_Label_48141450-2387-4aca-b41f-19cd6be9dd3c_Name">
    <vt:lpwstr>Restricted_Unprotected</vt:lpwstr>
  </property>
  <property fmtid="{D5CDD505-2E9C-101B-9397-08002B2CF9AE}" pid="15" name="MSIP_Label_48141450-2387-4aca-b41f-19cd6be9dd3c_SiteId">
    <vt:lpwstr>adf10e2b-b6e9-41d6-be2f-c12bb566019c</vt:lpwstr>
  </property>
  <property fmtid="{D5CDD505-2E9C-101B-9397-08002B2CF9AE}" pid="16" name="MSIP_Label_48141450-2387-4aca-b41f-19cd6be9dd3c_ActionId">
    <vt:lpwstr>0909ee28-db2e-4b19-af72-506579b61b9a</vt:lpwstr>
  </property>
  <property fmtid="{D5CDD505-2E9C-101B-9397-08002B2CF9AE}" pid="17" name="MSIP_Label_48141450-2387-4aca-b41f-19cd6be9dd3c_ContentBits">
    <vt:lpwstr>0</vt:lpwstr>
  </property>
</Properties>
</file>